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s>
</file>

<file path=ppt/media/>
</file>

<file path=ppt/media/image-1-1.png>
</file>

<file path=ppt/media/image-10-1.png>
</file>

<file path=ppt/media/image-11-1.png>
</file>

<file path=ppt/media/image-12-1.png>
</file>

<file path=ppt/media/image-4-1.png>
</file>

<file path=ppt/media/image-4-2.png>
</file>

<file path=ppt/media/image-5-1.png>
</file>

<file path=ppt/media/image-6-1.png>
</file>

<file path=ppt/media/image-6-2.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hyperlink" Target="https://academic.oup.com/comjnl/article/28/1/44/468048" TargetMode="External"/><Relationship Id="rId2" Type="http://schemas.openxmlformats.org/officeDocument/2006/relationships/hyperlink" Target="https://docs.onenetwork.com/NeoHelp/devnet/big-o-analysisand-hybrid-data-structures-79141067.html" TargetMode="External"/><Relationship Id="rId3" Type="http://schemas.openxmlformats.org/officeDocument/2006/relationships/hyperlink" Target="https://towardsdatascience.com/datastructures-and-algorithms-with-python-learn-stacks-queues-and-deques-in-10-" TargetMode="External"/><Relationship Id="rId4" Type="http://schemas.openxmlformats.org/officeDocument/2006/relationships/hyperlink" Target="https://www.javatpoint.com/data-structures-and-algorithms-inpython-set-1" TargetMode="External"/><Relationship Id="rId5" Type="http://schemas.openxmlformats.org/officeDocument/2006/relationships/image" Target="../media/image-12-1.png"/><Relationship Id="rId6" Type="http://schemas.openxmlformats.org/officeDocument/2006/relationships/slideLayout" Target="../slideLayouts/slideLayout1.xml"/><Relationship Id="rId7"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6275070" y="580073"/>
            <a:ext cx="2103120" cy="341709"/>
          </a:xfrm>
          <a:prstGeom prst="rect">
            <a:avLst/>
          </a:prstGeom>
          <a:noFill/>
          <a:ln/>
        </p:spPr>
        <p:txBody>
          <a:bodyPr wrap="none" rtlCol="0" anchor="t"/>
          <a:lstStyle/>
          <a:p>
            <a:pPr indent="0" marL="0">
              <a:lnSpc>
                <a:spcPts val="2691"/>
              </a:lnSpc>
              <a:buNone/>
            </a:pPr>
            <a:r>
              <a:rPr lang="en-US" sz="2070" b="1" dirty="0">
                <a:solidFill>
                  <a:srgbClr val="FF726D"/>
                </a:solidFill>
                <a:latin typeface="Inconsolata" pitchFamily="34" charset="0"/>
                <a:ea typeface="Inconsolata" pitchFamily="34" charset="-122"/>
                <a:cs typeface="Inconsolata" pitchFamily="34" charset="-120"/>
              </a:rPr>
              <a:t>19CSE212 DSA</a:t>
            </a:r>
            <a:endParaRPr lang="en-US" sz="2070" dirty="0"/>
          </a:p>
        </p:txBody>
      </p:sp>
      <p:sp>
        <p:nvSpPr>
          <p:cNvPr id="5" name="Text 3"/>
          <p:cNvSpPr/>
          <p:nvPr/>
        </p:nvSpPr>
        <p:spPr>
          <a:xfrm>
            <a:off x="6275070" y="1237178"/>
            <a:ext cx="7566660" cy="1640205"/>
          </a:xfrm>
          <a:prstGeom prst="rect">
            <a:avLst/>
          </a:prstGeom>
          <a:noFill/>
          <a:ln/>
        </p:spPr>
        <p:txBody>
          <a:bodyPr wrap="square" rtlCol="0" anchor="t"/>
          <a:lstStyle/>
          <a:p>
            <a:pPr indent="0" marL="0">
              <a:lnSpc>
                <a:spcPts val="6459"/>
              </a:lnSpc>
              <a:buNone/>
            </a:pPr>
            <a:r>
              <a:rPr lang="en-US" sz="4968" b="1" dirty="0">
                <a:solidFill>
                  <a:srgbClr val="FF726D"/>
                </a:solidFill>
                <a:latin typeface="Inconsolata" pitchFamily="34" charset="0"/>
                <a:ea typeface="Inconsolata" pitchFamily="34" charset="-122"/>
                <a:cs typeface="Inconsolata" pitchFamily="34" charset="-120"/>
              </a:rPr>
              <a:t>Online Food Delivery System</a:t>
            </a:r>
            <a:endParaRPr lang="en-US" sz="4968" dirty="0"/>
          </a:p>
        </p:txBody>
      </p:sp>
      <p:sp>
        <p:nvSpPr>
          <p:cNvPr id="6" name="Text 4"/>
          <p:cNvSpPr/>
          <p:nvPr/>
        </p:nvSpPr>
        <p:spPr>
          <a:xfrm>
            <a:off x="6275070" y="3192780"/>
            <a:ext cx="7566660" cy="1513522"/>
          </a:xfrm>
          <a:prstGeom prst="rect">
            <a:avLst/>
          </a:prstGeom>
          <a:noFill/>
          <a:ln/>
        </p:spPr>
        <p:txBody>
          <a:bodyPr wrap="square" rtlCol="0" anchor="t"/>
          <a:lstStyle/>
          <a:p>
            <a:pPr indent="0" marL="0">
              <a:lnSpc>
                <a:spcPts val="2981"/>
              </a:lnSpc>
              <a:buNone/>
            </a:pPr>
            <a:r>
              <a:rPr lang="en-US" sz="1656" dirty="0">
                <a:solidFill>
                  <a:srgbClr val="DAD1E6"/>
                </a:solidFill>
                <a:latin typeface="Fira Sans" pitchFamily="34" charset="0"/>
                <a:ea typeface="Fira Sans" pitchFamily="34" charset="-122"/>
                <a:cs typeface="Fira Sans" pitchFamily="34" charset="-120"/>
              </a:rPr>
              <a:t>We present a novel system using hybrid data structures of graphs and queues to optimise online food delivery. By bridging the gaps between diverse data structures and maximising their combined advantages, we offer a flexible method of problem-solving.</a:t>
            </a:r>
            <a:endParaRPr lang="en-US" sz="1656" dirty="0"/>
          </a:p>
        </p:txBody>
      </p:sp>
      <p:sp>
        <p:nvSpPr>
          <p:cNvPr id="7" name="Text 5"/>
          <p:cNvSpPr/>
          <p:nvPr/>
        </p:nvSpPr>
        <p:spPr>
          <a:xfrm>
            <a:off x="6275070" y="4916567"/>
            <a:ext cx="7566660" cy="378381"/>
          </a:xfrm>
          <a:prstGeom prst="rect">
            <a:avLst/>
          </a:prstGeom>
          <a:noFill/>
          <a:ln/>
        </p:spPr>
        <p:txBody>
          <a:bodyPr wrap="none" rtlCol="0" anchor="t"/>
          <a:lstStyle/>
          <a:p>
            <a:pPr indent="0" marL="0">
              <a:lnSpc>
                <a:spcPts val="2981"/>
              </a:lnSpc>
              <a:buNone/>
            </a:pPr>
            <a:endParaRPr lang="en-US" sz="1656" dirty="0"/>
          </a:p>
        </p:txBody>
      </p:sp>
      <p:sp>
        <p:nvSpPr>
          <p:cNvPr id="8" name="Text 6"/>
          <p:cNvSpPr/>
          <p:nvPr/>
        </p:nvSpPr>
        <p:spPr>
          <a:xfrm>
            <a:off x="6275070" y="5505212"/>
            <a:ext cx="7566660" cy="378381"/>
          </a:xfrm>
          <a:prstGeom prst="rect">
            <a:avLst/>
          </a:prstGeom>
          <a:noFill/>
          <a:ln/>
        </p:spPr>
        <p:txBody>
          <a:bodyPr wrap="none" rtlCol="0" anchor="t"/>
          <a:lstStyle/>
          <a:p>
            <a:pPr indent="0" marL="0">
              <a:lnSpc>
                <a:spcPts val="2981"/>
              </a:lnSpc>
              <a:buNone/>
            </a:pPr>
            <a:r>
              <a:rPr lang="en-US" sz="1656" dirty="0">
                <a:solidFill>
                  <a:srgbClr val="DAD1E6"/>
                </a:solidFill>
                <a:latin typeface="Fira Sans" pitchFamily="34" charset="0"/>
                <a:ea typeface="Fira Sans" pitchFamily="34" charset="-122"/>
                <a:cs typeface="Fira Sans" pitchFamily="34" charset="-120"/>
              </a:rPr>
              <a:t>Samarth P                 CB.EN.U4CSE21253</a:t>
            </a:r>
            <a:endParaRPr lang="en-US" sz="1656" dirty="0"/>
          </a:p>
        </p:txBody>
      </p:sp>
      <p:sp>
        <p:nvSpPr>
          <p:cNvPr id="9" name="Text 7"/>
          <p:cNvSpPr/>
          <p:nvPr/>
        </p:nvSpPr>
        <p:spPr>
          <a:xfrm>
            <a:off x="6275070" y="6093857"/>
            <a:ext cx="7566660" cy="378381"/>
          </a:xfrm>
          <a:prstGeom prst="rect">
            <a:avLst/>
          </a:prstGeom>
          <a:noFill/>
          <a:ln/>
        </p:spPr>
        <p:txBody>
          <a:bodyPr wrap="none" rtlCol="0" anchor="t"/>
          <a:lstStyle/>
          <a:p>
            <a:pPr indent="0" marL="0">
              <a:lnSpc>
                <a:spcPts val="2981"/>
              </a:lnSpc>
              <a:buNone/>
            </a:pPr>
            <a:r>
              <a:rPr lang="en-US" sz="1656" dirty="0">
                <a:solidFill>
                  <a:srgbClr val="DAD1E6"/>
                </a:solidFill>
                <a:latin typeface="Fira Sans" pitchFamily="34" charset="0"/>
                <a:ea typeface="Fira Sans" pitchFamily="34" charset="-122"/>
                <a:cs typeface="Fira Sans" pitchFamily="34" charset="-120"/>
              </a:rPr>
              <a:t>MB Ajay Kumar         CB.EN.U4CSE21236</a:t>
            </a:r>
            <a:endParaRPr lang="en-US" sz="1656" dirty="0"/>
          </a:p>
        </p:txBody>
      </p:sp>
      <p:sp>
        <p:nvSpPr>
          <p:cNvPr id="10" name="Text 8"/>
          <p:cNvSpPr/>
          <p:nvPr/>
        </p:nvSpPr>
        <p:spPr>
          <a:xfrm>
            <a:off x="6275070" y="6682502"/>
            <a:ext cx="7566660" cy="378381"/>
          </a:xfrm>
          <a:prstGeom prst="rect">
            <a:avLst/>
          </a:prstGeom>
          <a:noFill/>
          <a:ln/>
        </p:spPr>
        <p:txBody>
          <a:bodyPr wrap="none" rtlCol="0" anchor="t"/>
          <a:lstStyle/>
          <a:p>
            <a:pPr indent="0" marL="0">
              <a:lnSpc>
                <a:spcPts val="2981"/>
              </a:lnSpc>
              <a:buNone/>
            </a:pPr>
            <a:endParaRPr lang="en-US" sz="1656" dirty="0"/>
          </a:p>
        </p:txBody>
      </p:sp>
      <p:sp>
        <p:nvSpPr>
          <p:cNvPr id="11" name="Text 9"/>
          <p:cNvSpPr/>
          <p:nvPr/>
        </p:nvSpPr>
        <p:spPr>
          <a:xfrm>
            <a:off x="6275070" y="7271147"/>
            <a:ext cx="7566660" cy="378381"/>
          </a:xfrm>
          <a:prstGeom prst="rect">
            <a:avLst/>
          </a:prstGeom>
          <a:noFill/>
          <a:ln/>
        </p:spPr>
        <p:txBody>
          <a:bodyPr wrap="none" rtlCol="0" anchor="t"/>
          <a:lstStyle/>
          <a:p>
            <a:pPr indent="0" marL="0">
              <a:lnSpc>
                <a:spcPts val="2981"/>
              </a:lnSpc>
              <a:buNone/>
            </a:pPr>
            <a:endParaRPr lang="en-US" sz="1656" dirty="0"/>
          </a:p>
        </p:txBody>
      </p:sp>
      <p:pic>
        <p:nvPicPr>
          <p:cNvPr id="12" name="Image 0" descr="preencoded.png">    </p:cNvPr>
          <p:cNvPicPr>
            <a:picLocks noChangeAspect="1"/>
          </p:cNvPicPr>
          <p:nvPr/>
        </p:nvPicPr>
        <p:blipFill>
          <a:blip r:embed="rId1"/>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793552" y="1745575"/>
            <a:ext cx="4232315" cy="687586"/>
          </a:xfrm>
          <a:prstGeom prst="rect">
            <a:avLst/>
          </a:prstGeom>
          <a:noFill/>
          <a:ln/>
        </p:spPr>
        <p:txBody>
          <a:bodyPr wrap="none" rtlCol="0" anchor="t"/>
          <a:lstStyle/>
          <a:p>
            <a:pPr indent="0" marL="0">
              <a:lnSpc>
                <a:spcPts val="5415"/>
              </a:lnSpc>
              <a:buNone/>
            </a:pPr>
            <a:r>
              <a:rPr lang="en-US" sz="4166" b="1" dirty="0">
                <a:solidFill>
                  <a:srgbClr val="FF726D"/>
                </a:solidFill>
                <a:latin typeface="Inconsolata" pitchFamily="34" charset="0"/>
                <a:ea typeface="Inconsolata" pitchFamily="34" charset="-122"/>
                <a:cs typeface="Inconsolata" pitchFamily="34" charset="-120"/>
              </a:rPr>
              <a:t>Discussion</a:t>
            </a:r>
            <a:endParaRPr lang="en-US" sz="4166" dirty="0"/>
          </a:p>
        </p:txBody>
      </p:sp>
      <p:sp>
        <p:nvSpPr>
          <p:cNvPr id="5" name="Shape 3"/>
          <p:cNvSpPr/>
          <p:nvPr/>
        </p:nvSpPr>
        <p:spPr>
          <a:xfrm>
            <a:off x="833199" y="3041213"/>
            <a:ext cx="499943" cy="499943"/>
          </a:xfrm>
          <a:prstGeom prst="roundRect">
            <a:avLst>
              <a:gd name="adj" fmla="val 13333"/>
            </a:avLst>
          </a:prstGeom>
          <a:solidFill>
            <a:srgbClr val="312140"/>
          </a:solidFill>
          <a:ln/>
        </p:spPr>
      </p:sp>
      <p:sp>
        <p:nvSpPr>
          <p:cNvPr id="6" name="Text 4"/>
          <p:cNvSpPr/>
          <p:nvPr/>
        </p:nvSpPr>
        <p:spPr>
          <a:xfrm>
            <a:off x="951547" y="2927866"/>
            <a:ext cx="160020" cy="412552"/>
          </a:xfrm>
          <a:prstGeom prst="rect">
            <a:avLst/>
          </a:prstGeom>
          <a:noFill/>
          <a:ln/>
        </p:spPr>
        <p:txBody>
          <a:bodyPr wrap="none" rtlCol="0" anchor="t"/>
          <a:lstStyle/>
          <a:p>
            <a:pPr algn="ctr" indent="0" marL="0">
              <a:lnSpc>
                <a:spcPts val="3249"/>
              </a:lnSpc>
              <a:buNone/>
            </a:pPr>
            <a:r>
              <a:rPr lang="en-US" sz="2499" b="1" dirty="0">
                <a:solidFill>
                  <a:srgbClr val="FF726D"/>
                </a:solidFill>
                <a:latin typeface="Inconsolata" pitchFamily="34" charset="0"/>
                <a:ea typeface="Inconsolata" pitchFamily="34" charset="-122"/>
                <a:cs typeface="Inconsolata" pitchFamily="34" charset="-120"/>
              </a:rPr>
              <a:t>1</a:t>
            </a:r>
            <a:endParaRPr lang="en-US" sz="2499" dirty="0"/>
          </a:p>
        </p:txBody>
      </p:sp>
      <p:sp>
        <p:nvSpPr>
          <p:cNvPr id="7" name="Text 5"/>
          <p:cNvSpPr/>
          <p:nvPr/>
        </p:nvSpPr>
        <p:spPr>
          <a:xfrm>
            <a:off x="1481257" y="2962156"/>
            <a:ext cx="4251960" cy="343853"/>
          </a:xfrm>
          <a:prstGeom prst="rect">
            <a:avLst/>
          </a:prstGeom>
          <a:noFill/>
          <a:ln/>
        </p:spPr>
        <p:txBody>
          <a:bodyPr wrap="none" rtlCol="0" anchor="t"/>
          <a:lstStyle/>
          <a:p>
            <a:pPr indent="0" marL="0">
              <a:lnSpc>
                <a:spcPts val="2708"/>
              </a:lnSpc>
              <a:buNone/>
            </a:pPr>
            <a:r>
              <a:rPr lang="en-US" sz="2083" b="1" dirty="0">
                <a:solidFill>
                  <a:srgbClr val="FF726D"/>
                </a:solidFill>
                <a:latin typeface="Inconsolata" pitchFamily="34" charset="0"/>
                <a:ea typeface="Inconsolata" pitchFamily="34" charset="-122"/>
                <a:cs typeface="Inconsolata" pitchFamily="34" charset="-120"/>
              </a:rPr>
              <a:t>Practicality and Effectiveness:</a:t>
            </a:r>
            <a:endParaRPr lang="en-US" sz="2083" dirty="0"/>
          </a:p>
        </p:txBody>
      </p:sp>
      <p:sp>
        <p:nvSpPr>
          <p:cNvPr id="8" name="Text 6"/>
          <p:cNvSpPr/>
          <p:nvPr/>
        </p:nvSpPr>
        <p:spPr>
          <a:xfrm>
            <a:off x="1819751" y="3517583"/>
            <a:ext cx="5389721" cy="1142286"/>
          </a:xfrm>
          <a:prstGeom prst="rect">
            <a:avLst/>
          </a:prstGeom>
          <a:noFill/>
          <a:ln/>
        </p:spPr>
        <p:txBody>
          <a:bodyPr wrap="square" rtlCol="0" anchor="t"/>
          <a:lstStyle/>
          <a:p>
            <a:pPr algn="l" marL="342900" indent="-342900">
              <a:lnSpc>
                <a:spcPts val="2999"/>
              </a:lnSpc>
              <a:buSzPct val="100000"/>
              <a:buFont typeface="+mj-lt"/>
              <a:buAutoNum type="arabicPeriod" startAt="1"/>
            </a:pPr>
            <a:r>
              <a:rPr lang="en-US" sz="1666" dirty="0">
                <a:solidFill>
                  <a:srgbClr val="DAD1E6"/>
                </a:solidFill>
                <a:latin typeface="Fira Sans" pitchFamily="34" charset="0"/>
                <a:ea typeface="Fira Sans" pitchFamily="34" charset="-122"/>
                <a:cs typeface="Fira Sans" pitchFamily="34" charset="-120"/>
              </a:rPr>
              <a:t>The hybrid data structure in the online food delivery system ensures efficient order management and optimised delivery paths.</a:t>
            </a:r>
            <a:endParaRPr lang="en-US" sz="1666" dirty="0"/>
          </a:p>
        </p:txBody>
      </p:sp>
      <p:sp>
        <p:nvSpPr>
          <p:cNvPr id="9" name="Text 7"/>
          <p:cNvSpPr/>
          <p:nvPr/>
        </p:nvSpPr>
        <p:spPr>
          <a:xfrm>
            <a:off x="1819751" y="4765596"/>
            <a:ext cx="5389721" cy="1142286"/>
          </a:xfrm>
          <a:prstGeom prst="rect">
            <a:avLst/>
          </a:prstGeom>
          <a:noFill/>
          <a:ln/>
        </p:spPr>
        <p:txBody>
          <a:bodyPr wrap="square" rtlCol="0" anchor="t"/>
          <a:lstStyle/>
          <a:p>
            <a:pPr algn="l" marL="342900" indent="-342900">
              <a:lnSpc>
                <a:spcPts val="2999"/>
              </a:lnSpc>
              <a:buSzPct val="100000"/>
              <a:buFont typeface="+mj-lt"/>
              <a:buAutoNum type="arabicPeriod" startAt="2"/>
            </a:pPr>
            <a:r>
              <a:rPr lang="en-US" sz="1666" dirty="0">
                <a:solidFill>
                  <a:srgbClr val="DAD1E6"/>
                </a:solidFill>
                <a:latin typeface="Fira Sans" pitchFamily="34" charset="0"/>
                <a:ea typeface="Fira Sans" pitchFamily="34" charset="-122"/>
                <a:cs typeface="Fira Sans" pitchFamily="34" charset="-120"/>
              </a:rPr>
              <a:t>It handles large-scale datasets and processes operations seamlessly, including placing, modifying, and canceling orders.</a:t>
            </a:r>
            <a:endParaRPr lang="en-US" sz="1666" dirty="0"/>
          </a:p>
        </p:txBody>
      </p:sp>
      <p:sp>
        <p:nvSpPr>
          <p:cNvPr id="10" name="Text 8"/>
          <p:cNvSpPr/>
          <p:nvPr/>
        </p:nvSpPr>
        <p:spPr>
          <a:xfrm>
            <a:off x="1819751" y="6013609"/>
            <a:ext cx="5389721" cy="1142286"/>
          </a:xfrm>
          <a:prstGeom prst="rect">
            <a:avLst/>
          </a:prstGeom>
          <a:noFill/>
          <a:ln/>
        </p:spPr>
        <p:txBody>
          <a:bodyPr wrap="square" rtlCol="0" anchor="t"/>
          <a:lstStyle/>
          <a:p>
            <a:pPr algn="l" marL="342900" indent="-342900">
              <a:lnSpc>
                <a:spcPts val="2999"/>
              </a:lnSpc>
              <a:buSzPct val="100000"/>
              <a:buFont typeface="+mj-lt"/>
              <a:buAutoNum type="arabicPeriod" startAt="3"/>
            </a:pPr>
            <a:r>
              <a:rPr lang="en-US" sz="1666" dirty="0">
                <a:solidFill>
                  <a:srgbClr val="DAD1E6"/>
                </a:solidFill>
                <a:latin typeface="Fira Sans" pitchFamily="34" charset="0"/>
                <a:ea typeface="Fira Sans" pitchFamily="34" charset="-122"/>
                <a:cs typeface="Fira Sans" pitchFamily="34" charset="-120"/>
              </a:rPr>
              <a:t>By utilising a graph, it calculates shortest paths for optimal delivery routes, resulting in timely and accurate deliveries.</a:t>
            </a:r>
            <a:endParaRPr lang="en-US" sz="1666" dirty="0"/>
          </a:p>
        </p:txBody>
      </p:sp>
      <p:sp>
        <p:nvSpPr>
          <p:cNvPr id="11" name="Shape 9"/>
          <p:cNvSpPr/>
          <p:nvPr/>
        </p:nvSpPr>
        <p:spPr>
          <a:xfrm>
            <a:off x="7426285" y="3041213"/>
            <a:ext cx="499943" cy="499943"/>
          </a:xfrm>
          <a:prstGeom prst="roundRect">
            <a:avLst>
              <a:gd name="adj" fmla="val 13333"/>
            </a:avLst>
          </a:prstGeom>
          <a:solidFill>
            <a:srgbClr val="312140"/>
          </a:solidFill>
          <a:ln/>
        </p:spPr>
      </p:sp>
      <p:sp>
        <p:nvSpPr>
          <p:cNvPr id="12" name="Text 10"/>
          <p:cNvSpPr/>
          <p:nvPr/>
        </p:nvSpPr>
        <p:spPr>
          <a:xfrm>
            <a:off x="7579043" y="2927866"/>
            <a:ext cx="160020" cy="412552"/>
          </a:xfrm>
          <a:prstGeom prst="rect">
            <a:avLst/>
          </a:prstGeom>
          <a:noFill/>
          <a:ln/>
        </p:spPr>
        <p:txBody>
          <a:bodyPr wrap="none" rtlCol="0" anchor="t"/>
          <a:lstStyle/>
          <a:p>
            <a:pPr algn="ctr" indent="0" marL="0">
              <a:lnSpc>
                <a:spcPts val="3249"/>
              </a:lnSpc>
              <a:buNone/>
            </a:pPr>
            <a:r>
              <a:rPr lang="en-US" sz="2499" b="1" dirty="0">
                <a:solidFill>
                  <a:srgbClr val="FF726D"/>
                </a:solidFill>
                <a:latin typeface="Inconsolata" pitchFamily="34" charset="0"/>
                <a:ea typeface="Inconsolata" pitchFamily="34" charset="-122"/>
                <a:cs typeface="Inconsolata" pitchFamily="34" charset="-120"/>
              </a:rPr>
              <a:t>2</a:t>
            </a:r>
            <a:endParaRPr lang="en-US" sz="2499" dirty="0"/>
          </a:p>
        </p:txBody>
      </p:sp>
      <p:sp>
        <p:nvSpPr>
          <p:cNvPr id="13" name="Text 11"/>
          <p:cNvSpPr/>
          <p:nvPr/>
        </p:nvSpPr>
        <p:spPr>
          <a:xfrm>
            <a:off x="8108752" y="2962156"/>
            <a:ext cx="5728216" cy="687705"/>
          </a:xfrm>
          <a:prstGeom prst="rect">
            <a:avLst/>
          </a:prstGeom>
          <a:noFill/>
          <a:ln/>
        </p:spPr>
        <p:txBody>
          <a:bodyPr wrap="square" rtlCol="0" anchor="t"/>
          <a:lstStyle/>
          <a:p>
            <a:pPr indent="0" marL="0">
              <a:lnSpc>
                <a:spcPts val="2708"/>
              </a:lnSpc>
              <a:buNone/>
            </a:pPr>
            <a:r>
              <a:rPr lang="en-US" sz="2083" b="1" dirty="0">
                <a:solidFill>
                  <a:srgbClr val="FF726D"/>
                </a:solidFill>
                <a:latin typeface="Inconsolata" pitchFamily="34" charset="0"/>
                <a:ea typeface="Inconsolata" pitchFamily="34" charset="-122"/>
                <a:cs typeface="Inconsolata" pitchFamily="34" charset="-120"/>
              </a:rPr>
              <a:t>Limitations, Challenges, Future Improvements:</a:t>
            </a:r>
            <a:endParaRPr lang="en-US" sz="2083" dirty="0"/>
          </a:p>
        </p:txBody>
      </p:sp>
      <p:sp>
        <p:nvSpPr>
          <p:cNvPr id="14" name="Text 12"/>
          <p:cNvSpPr/>
          <p:nvPr/>
        </p:nvSpPr>
        <p:spPr>
          <a:xfrm>
            <a:off x="8108752" y="3861435"/>
            <a:ext cx="5728216" cy="1142286"/>
          </a:xfrm>
          <a:prstGeom prst="rect">
            <a:avLst/>
          </a:prstGeom>
          <a:noFill/>
          <a:ln/>
        </p:spPr>
        <p:txBody>
          <a:bodyPr wrap="square" rtlCol="0" anchor="t"/>
          <a:lstStyle/>
          <a:p>
            <a:pPr indent="0" marL="0">
              <a:lnSpc>
                <a:spcPts val="2999"/>
              </a:lnSpc>
              <a:buNone/>
            </a:pPr>
            <a:r>
              <a:rPr lang="en-US" sz="1666" dirty="0">
                <a:solidFill>
                  <a:srgbClr val="DAD1E6"/>
                </a:solidFill>
                <a:latin typeface="Fira Sans" pitchFamily="34" charset="0"/>
                <a:ea typeface="Fira Sans" pitchFamily="34" charset="-122"/>
                <a:cs typeface="Fira Sans" pitchFamily="34" charset="-120"/>
              </a:rPr>
              <a:t>While the implemented hybrid data structure demonstrates practicality and effectiveness, there are certain limitations and challenges to consider:</a:t>
            </a:r>
            <a:endParaRPr lang="en-US" sz="1666" dirty="0"/>
          </a:p>
        </p:txBody>
      </p:sp>
      <p:sp>
        <p:nvSpPr>
          <p:cNvPr id="15" name="Text 13"/>
          <p:cNvSpPr/>
          <p:nvPr/>
        </p:nvSpPr>
        <p:spPr>
          <a:xfrm>
            <a:off x="8447246" y="5215295"/>
            <a:ext cx="5389721" cy="380762"/>
          </a:xfrm>
          <a:prstGeom prst="rect">
            <a:avLst/>
          </a:prstGeom>
          <a:noFill/>
          <a:ln/>
        </p:spPr>
        <p:txBody>
          <a:bodyPr wrap="none" rtlCol="0" anchor="t"/>
          <a:lstStyle/>
          <a:p>
            <a:pPr algn="l" marL="342900" indent="-342900">
              <a:lnSpc>
                <a:spcPts val="2999"/>
              </a:lnSpc>
              <a:buSzPct val="100000"/>
              <a:buFont typeface="+mj-lt"/>
              <a:buAutoNum type="arabicPeriod" startAt="1"/>
            </a:pPr>
            <a:r>
              <a:rPr lang="en-US" sz="1666" dirty="0">
                <a:solidFill>
                  <a:srgbClr val="DAD1E6"/>
                </a:solidFill>
                <a:latin typeface="Fira Sans" pitchFamily="34" charset="0"/>
                <a:ea typeface="Fira Sans" pitchFamily="34" charset="-122"/>
                <a:cs typeface="Fira Sans" pitchFamily="34" charset="-120"/>
              </a:rPr>
              <a:t>Scalability</a:t>
            </a:r>
            <a:endParaRPr lang="en-US" sz="1666" dirty="0"/>
          </a:p>
        </p:txBody>
      </p:sp>
      <p:sp>
        <p:nvSpPr>
          <p:cNvPr id="16" name="Text 14"/>
          <p:cNvSpPr/>
          <p:nvPr/>
        </p:nvSpPr>
        <p:spPr>
          <a:xfrm>
            <a:off x="8447246" y="5701784"/>
            <a:ext cx="5389721" cy="380762"/>
          </a:xfrm>
          <a:prstGeom prst="rect">
            <a:avLst/>
          </a:prstGeom>
          <a:noFill/>
          <a:ln/>
        </p:spPr>
        <p:txBody>
          <a:bodyPr wrap="none" rtlCol="0" anchor="t"/>
          <a:lstStyle/>
          <a:p>
            <a:pPr algn="l" marL="342900" indent="-342900">
              <a:lnSpc>
                <a:spcPts val="2999"/>
              </a:lnSpc>
              <a:buSzPct val="100000"/>
              <a:buFont typeface="+mj-lt"/>
              <a:buAutoNum type="arabicPeriod" startAt="2"/>
            </a:pPr>
            <a:r>
              <a:rPr lang="en-US" sz="1666" dirty="0">
                <a:solidFill>
                  <a:srgbClr val="DAD1E6"/>
                </a:solidFill>
                <a:latin typeface="Fira Sans" pitchFamily="34" charset="0"/>
                <a:ea typeface="Fira Sans" pitchFamily="34" charset="-122"/>
                <a:cs typeface="Fira Sans" pitchFamily="34" charset="-120"/>
              </a:rPr>
              <a:t>Dynamic Updates</a:t>
            </a:r>
            <a:endParaRPr lang="en-US" sz="1666" dirty="0"/>
          </a:p>
        </p:txBody>
      </p:sp>
      <p:sp>
        <p:nvSpPr>
          <p:cNvPr id="17" name="Text 15"/>
          <p:cNvSpPr/>
          <p:nvPr/>
        </p:nvSpPr>
        <p:spPr>
          <a:xfrm>
            <a:off x="8447246" y="6188273"/>
            <a:ext cx="5389721" cy="380762"/>
          </a:xfrm>
          <a:prstGeom prst="rect">
            <a:avLst/>
          </a:prstGeom>
          <a:noFill/>
          <a:ln/>
        </p:spPr>
        <p:txBody>
          <a:bodyPr wrap="none" rtlCol="0" anchor="t"/>
          <a:lstStyle/>
          <a:p>
            <a:pPr algn="l" marL="342900" indent="-342900">
              <a:lnSpc>
                <a:spcPts val="2999"/>
              </a:lnSpc>
              <a:buSzPct val="100000"/>
              <a:buFont typeface="+mj-lt"/>
              <a:buAutoNum type="arabicPeriod" startAt="3"/>
            </a:pPr>
            <a:r>
              <a:rPr lang="en-US" sz="1666" dirty="0">
                <a:solidFill>
                  <a:srgbClr val="DAD1E6"/>
                </a:solidFill>
                <a:latin typeface="Fira Sans" pitchFamily="34" charset="0"/>
                <a:ea typeface="Fira Sans" pitchFamily="34" charset="-122"/>
                <a:cs typeface="Fira Sans" pitchFamily="34" charset="-120"/>
              </a:rPr>
              <a:t>Optimal Path Calculation</a:t>
            </a:r>
            <a:endParaRPr lang="en-US" sz="1666" dirty="0"/>
          </a:p>
        </p:txBody>
      </p:sp>
      <p:sp>
        <p:nvSpPr>
          <p:cNvPr id="18" name="Text 16"/>
          <p:cNvSpPr/>
          <p:nvPr/>
        </p:nvSpPr>
        <p:spPr>
          <a:xfrm>
            <a:off x="8447246" y="6674763"/>
            <a:ext cx="5389721" cy="380762"/>
          </a:xfrm>
          <a:prstGeom prst="rect">
            <a:avLst/>
          </a:prstGeom>
          <a:noFill/>
          <a:ln/>
        </p:spPr>
        <p:txBody>
          <a:bodyPr wrap="none" rtlCol="0" anchor="t"/>
          <a:lstStyle/>
          <a:p>
            <a:pPr algn="l" marL="342900" indent="-342900">
              <a:lnSpc>
                <a:spcPts val="2999"/>
              </a:lnSpc>
              <a:buSzPct val="100000"/>
              <a:buFont typeface="+mj-lt"/>
              <a:buAutoNum type="arabicPeriod" startAt="4"/>
            </a:pPr>
            <a:r>
              <a:rPr lang="en-US" sz="1666" dirty="0">
                <a:solidFill>
                  <a:srgbClr val="DAD1E6"/>
                </a:solidFill>
                <a:latin typeface="Fira Sans" pitchFamily="34" charset="0"/>
                <a:ea typeface="Fira Sans" pitchFamily="34" charset="-122"/>
                <a:cs typeface="Fira Sans" pitchFamily="34" charset="-120"/>
              </a:rPr>
              <a:t>Robustness and Fault Tolerance</a:t>
            </a:r>
            <a:endParaRPr lang="en-US" sz="1666" dirty="0"/>
          </a:p>
        </p:txBody>
      </p:sp>
      <p:sp>
        <p:nvSpPr>
          <p:cNvPr id="19" name="Text 17"/>
          <p:cNvSpPr/>
          <p:nvPr/>
        </p:nvSpPr>
        <p:spPr>
          <a:xfrm>
            <a:off x="8108752" y="7267099"/>
            <a:ext cx="5728216" cy="380762"/>
          </a:xfrm>
          <a:prstGeom prst="rect">
            <a:avLst/>
          </a:prstGeom>
          <a:noFill/>
          <a:ln/>
        </p:spPr>
        <p:txBody>
          <a:bodyPr wrap="none" rtlCol="0" anchor="t"/>
          <a:lstStyle/>
          <a:p>
            <a:pPr indent="0" marL="0">
              <a:lnSpc>
                <a:spcPts val="2999"/>
              </a:lnSpc>
              <a:buNone/>
            </a:pPr>
            <a:endParaRPr lang="en-US" sz="1666" dirty="0"/>
          </a:p>
        </p:txBody>
      </p:sp>
      <p:pic>
        <p:nvPicPr>
          <p:cNvPr id="20" name="Image 0" descr="preencoded.png">    </p:cNvPr>
          <p:cNvPicPr>
            <a:picLocks noChangeAspect="1"/>
          </p:cNvPicPr>
          <p:nvPr/>
        </p:nvPicPr>
        <p:blipFill>
          <a:blip r:embed="rId1"/>
          <a:stretch>
            <a:fillRect/>
          </a:stretch>
        </p:blipFill>
        <p:spPr>
          <a:xfrm>
            <a:off x="0" y="0"/>
            <a:ext cx="14630400" cy="122205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786527" y="764262"/>
            <a:ext cx="4195286" cy="681752"/>
          </a:xfrm>
          <a:prstGeom prst="rect">
            <a:avLst/>
          </a:prstGeom>
          <a:noFill/>
          <a:ln/>
        </p:spPr>
        <p:txBody>
          <a:bodyPr wrap="none" rtlCol="0" anchor="t"/>
          <a:lstStyle/>
          <a:p>
            <a:pPr indent="0" marL="0">
              <a:lnSpc>
                <a:spcPts val="5368"/>
              </a:lnSpc>
              <a:buNone/>
            </a:pPr>
            <a:r>
              <a:rPr lang="en-US" sz="4129" b="1" dirty="0">
                <a:solidFill>
                  <a:srgbClr val="FF726D"/>
                </a:solidFill>
                <a:latin typeface="Inconsolata" pitchFamily="34" charset="0"/>
                <a:ea typeface="Inconsolata" pitchFamily="34" charset="-122"/>
                <a:cs typeface="Inconsolata" pitchFamily="34" charset="-120"/>
              </a:rPr>
              <a:t>Conclusion</a:t>
            </a:r>
            <a:endParaRPr lang="en-US" sz="4129" dirty="0"/>
          </a:p>
        </p:txBody>
      </p:sp>
      <p:sp>
        <p:nvSpPr>
          <p:cNvPr id="6" name="Text 3"/>
          <p:cNvSpPr/>
          <p:nvPr/>
        </p:nvSpPr>
        <p:spPr>
          <a:xfrm>
            <a:off x="1122045" y="1760577"/>
            <a:ext cx="7235428" cy="1132642"/>
          </a:xfrm>
          <a:prstGeom prst="rect">
            <a:avLst/>
          </a:prstGeom>
          <a:noFill/>
          <a:ln/>
        </p:spPr>
        <p:txBody>
          <a:bodyPr wrap="square" rtlCol="0" anchor="t"/>
          <a:lstStyle/>
          <a:p>
            <a:pPr algn="l" marL="342900" indent="-342900">
              <a:lnSpc>
                <a:spcPts val="2973"/>
              </a:lnSpc>
              <a:buSzPct val="100000"/>
              <a:buFont typeface="+mj-lt"/>
              <a:buAutoNum type="arabicPeriod" startAt="1"/>
            </a:pPr>
            <a:r>
              <a:rPr lang="en-US" sz="1652" dirty="0">
                <a:solidFill>
                  <a:srgbClr val="DAD1E6"/>
                </a:solidFill>
                <a:latin typeface="Fira Sans" pitchFamily="34" charset="0"/>
                <a:ea typeface="Fira Sans" pitchFamily="34" charset="-122"/>
                <a:cs typeface="Fira Sans" pitchFamily="34" charset="-120"/>
              </a:rPr>
              <a:t>The project designed and implemented a hybrid data structure for online food delivery, combining graph and queue structures for efficient order management and optimized delivery routes.</a:t>
            </a:r>
            <a:endParaRPr lang="en-US" sz="1652" dirty="0"/>
          </a:p>
        </p:txBody>
      </p:sp>
      <p:sp>
        <p:nvSpPr>
          <p:cNvPr id="7" name="Text 4"/>
          <p:cNvSpPr/>
          <p:nvPr/>
        </p:nvSpPr>
        <p:spPr>
          <a:xfrm>
            <a:off x="1122045" y="2997994"/>
            <a:ext cx="7235428" cy="1132642"/>
          </a:xfrm>
          <a:prstGeom prst="rect">
            <a:avLst/>
          </a:prstGeom>
          <a:noFill/>
          <a:ln/>
        </p:spPr>
        <p:txBody>
          <a:bodyPr wrap="square" rtlCol="0" anchor="t"/>
          <a:lstStyle/>
          <a:p>
            <a:pPr algn="l" marL="342900" indent="-342900">
              <a:lnSpc>
                <a:spcPts val="2973"/>
              </a:lnSpc>
              <a:buSzPct val="100000"/>
              <a:buFont typeface="+mj-lt"/>
              <a:buAutoNum type="arabicPeriod" startAt="2"/>
            </a:pPr>
            <a:r>
              <a:rPr lang="en-US" sz="1652" dirty="0">
                <a:solidFill>
                  <a:srgbClr val="DAD1E6"/>
                </a:solidFill>
                <a:latin typeface="Fira Sans" pitchFamily="34" charset="0"/>
                <a:ea typeface="Fira Sans" pitchFamily="34" charset="-122"/>
                <a:cs typeface="Fira Sans" pitchFamily="34" charset="-120"/>
              </a:rPr>
              <a:t>The hybrid data structure proved practical by utilizing graph algorithms for shortest path calculations and queue structures for timely order processing and delivery.</a:t>
            </a:r>
            <a:endParaRPr lang="en-US" sz="1652" dirty="0"/>
          </a:p>
        </p:txBody>
      </p:sp>
      <p:sp>
        <p:nvSpPr>
          <p:cNvPr id="8" name="Text 5"/>
          <p:cNvSpPr/>
          <p:nvPr/>
        </p:nvSpPr>
        <p:spPr>
          <a:xfrm>
            <a:off x="1122045" y="4235410"/>
            <a:ext cx="7235428" cy="1132642"/>
          </a:xfrm>
          <a:prstGeom prst="rect">
            <a:avLst/>
          </a:prstGeom>
          <a:noFill/>
          <a:ln/>
        </p:spPr>
        <p:txBody>
          <a:bodyPr wrap="square" rtlCol="0" anchor="t"/>
          <a:lstStyle/>
          <a:p>
            <a:pPr algn="l" marL="342900" indent="-342900">
              <a:lnSpc>
                <a:spcPts val="2973"/>
              </a:lnSpc>
              <a:buSzPct val="100000"/>
              <a:buFont typeface="+mj-lt"/>
              <a:buAutoNum type="arabicPeriod" startAt="3"/>
            </a:pPr>
            <a:r>
              <a:rPr lang="en-US" sz="1652" dirty="0">
                <a:solidFill>
                  <a:srgbClr val="DAD1E6"/>
                </a:solidFill>
                <a:latin typeface="Fira Sans" pitchFamily="34" charset="0"/>
                <a:ea typeface="Fira Sans" pitchFamily="34" charset="-122"/>
                <a:cs typeface="Fira Sans" pitchFamily="34" charset="-120"/>
              </a:rPr>
              <a:t>Performance analysis revealed favorable time and space complexity, with constant time for key operations and a time complexity of O(N * (V + E)) for path calculations.</a:t>
            </a:r>
            <a:endParaRPr lang="en-US" sz="1652" dirty="0"/>
          </a:p>
        </p:txBody>
      </p:sp>
      <p:sp>
        <p:nvSpPr>
          <p:cNvPr id="9" name="Text 6"/>
          <p:cNvSpPr/>
          <p:nvPr/>
        </p:nvSpPr>
        <p:spPr>
          <a:xfrm>
            <a:off x="1122045" y="5472827"/>
            <a:ext cx="7235428" cy="755094"/>
          </a:xfrm>
          <a:prstGeom prst="rect">
            <a:avLst/>
          </a:prstGeom>
          <a:noFill/>
          <a:ln/>
        </p:spPr>
        <p:txBody>
          <a:bodyPr wrap="square" rtlCol="0" anchor="t"/>
          <a:lstStyle/>
          <a:p>
            <a:pPr algn="l" marL="342900" indent="-342900">
              <a:lnSpc>
                <a:spcPts val="2973"/>
              </a:lnSpc>
              <a:buSzPct val="100000"/>
              <a:buFont typeface="+mj-lt"/>
              <a:buAutoNum type="arabicPeriod" startAt="4"/>
            </a:pPr>
            <a:r>
              <a:rPr lang="en-US" sz="1652" dirty="0">
                <a:solidFill>
                  <a:srgbClr val="DAD1E6"/>
                </a:solidFill>
                <a:latin typeface="Fira Sans" pitchFamily="34" charset="0"/>
                <a:ea typeface="Fira Sans" pitchFamily="34" charset="-122"/>
                <a:cs typeface="Fira Sans" pitchFamily="34" charset="-120"/>
              </a:rPr>
              <a:t>Effective space utilization resulted in a space complexity of O(V + N + E), minimizing memory overhead.</a:t>
            </a:r>
            <a:endParaRPr lang="en-US" sz="1652" dirty="0"/>
          </a:p>
        </p:txBody>
      </p:sp>
      <p:sp>
        <p:nvSpPr>
          <p:cNvPr id="10" name="Text 7"/>
          <p:cNvSpPr/>
          <p:nvPr/>
        </p:nvSpPr>
        <p:spPr>
          <a:xfrm>
            <a:off x="1122045" y="6332696"/>
            <a:ext cx="7235428" cy="1132642"/>
          </a:xfrm>
          <a:prstGeom prst="rect">
            <a:avLst/>
          </a:prstGeom>
          <a:noFill/>
          <a:ln/>
        </p:spPr>
        <p:txBody>
          <a:bodyPr wrap="square" rtlCol="0" anchor="t"/>
          <a:lstStyle/>
          <a:p>
            <a:pPr algn="l" marL="342900" indent="-342900">
              <a:lnSpc>
                <a:spcPts val="2973"/>
              </a:lnSpc>
              <a:buSzPct val="100000"/>
              <a:buFont typeface="+mj-lt"/>
              <a:buAutoNum type="arabicPeriod" startAt="5"/>
            </a:pPr>
            <a:r>
              <a:rPr lang="en-US" sz="1652" dirty="0">
                <a:solidFill>
                  <a:srgbClr val="DAD1E6"/>
                </a:solidFill>
                <a:latin typeface="Fira Sans" pitchFamily="34" charset="0"/>
                <a:ea typeface="Fira Sans" pitchFamily="34" charset="-122"/>
                <a:cs typeface="Fira Sans" pitchFamily="34" charset="-120"/>
              </a:rPr>
              <a:t>Insights gained include the importance of careful data structure selection, trade-offs in scalability and dynamic updates, and opportunities for future enhancements in path optimization and system improvements.</a:t>
            </a:r>
            <a:endParaRPr lang="en-US" sz="1652"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699135" y="2040731"/>
            <a:ext cx="3729157" cy="605909"/>
          </a:xfrm>
          <a:prstGeom prst="rect">
            <a:avLst/>
          </a:prstGeom>
          <a:noFill/>
          <a:ln/>
        </p:spPr>
        <p:txBody>
          <a:bodyPr wrap="none" rtlCol="0" anchor="t"/>
          <a:lstStyle/>
          <a:p>
            <a:pPr indent="0" marL="0">
              <a:lnSpc>
                <a:spcPts val="4772"/>
              </a:lnSpc>
              <a:buNone/>
            </a:pPr>
            <a:r>
              <a:rPr lang="en-US" sz="3670" b="1" dirty="0">
                <a:solidFill>
                  <a:srgbClr val="FF726D"/>
                </a:solidFill>
                <a:latin typeface="Inconsolata" pitchFamily="34" charset="0"/>
                <a:ea typeface="Inconsolata" pitchFamily="34" charset="-122"/>
                <a:cs typeface="Inconsolata" pitchFamily="34" charset="-120"/>
              </a:rPr>
              <a:t>References</a:t>
            </a:r>
            <a:endParaRPr lang="en-US" sz="3670" dirty="0"/>
          </a:p>
        </p:txBody>
      </p:sp>
      <p:sp>
        <p:nvSpPr>
          <p:cNvPr id="5" name="Text 3"/>
          <p:cNvSpPr/>
          <p:nvPr/>
        </p:nvSpPr>
        <p:spPr>
          <a:xfrm>
            <a:off x="699135" y="2926318"/>
            <a:ext cx="13232130" cy="335518"/>
          </a:xfrm>
          <a:prstGeom prst="rect">
            <a:avLst/>
          </a:prstGeom>
          <a:noFill/>
          <a:ln/>
        </p:spPr>
        <p:txBody>
          <a:bodyPr wrap="none" rtlCol="0" anchor="t"/>
          <a:lstStyle/>
          <a:p>
            <a:pPr indent="0" marL="0">
              <a:lnSpc>
                <a:spcPts val="2643"/>
              </a:lnSpc>
              <a:buNone/>
            </a:pPr>
            <a:r>
              <a:rPr lang="en-US" sz="1468" dirty="0">
                <a:solidFill>
                  <a:srgbClr val="DAD1E6"/>
                </a:solidFill>
                <a:latin typeface="Fira Sans" pitchFamily="34" charset="0"/>
                <a:ea typeface="Fira Sans" pitchFamily="34" charset="-122"/>
                <a:cs typeface="Fira Sans" pitchFamily="34" charset="-120"/>
              </a:rPr>
              <a:t>Books:</a:t>
            </a:r>
            <a:endParaRPr lang="en-US" sz="1468" dirty="0"/>
          </a:p>
        </p:txBody>
      </p:sp>
      <p:sp>
        <p:nvSpPr>
          <p:cNvPr id="6" name="Text 4"/>
          <p:cNvSpPr/>
          <p:nvPr/>
        </p:nvSpPr>
        <p:spPr>
          <a:xfrm>
            <a:off x="997387" y="3448288"/>
            <a:ext cx="12933878" cy="335518"/>
          </a:xfrm>
          <a:prstGeom prst="rect">
            <a:avLst/>
          </a:prstGeom>
          <a:noFill/>
          <a:ln/>
        </p:spPr>
        <p:txBody>
          <a:bodyPr wrap="none" rtlCol="0" anchor="t"/>
          <a:lstStyle/>
          <a:p>
            <a:pPr algn="l" marL="342900" indent="-342900">
              <a:lnSpc>
                <a:spcPts val="2643"/>
              </a:lnSpc>
              <a:buSzPct val="100000"/>
              <a:buChar char="•"/>
            </a:pPr>
            <a:r>
              <a:rPr lang="en-US" sz="1468" dirty="0">
                <a:solidFill>
                  <a:srgbClr val="DAD1E6"/>
                </a:solidFill>
                <a:latin typeface="Fira Sans" pitchFamily="34" charset="0"/>
                <a:ea typeface="Fira Sans" pitchFamily="34" charset="-122"/>
                <a:cs typeface="Fira Sans" pitchFamily="34" charset="-120"/>
              </a:rPr>
              <a:t> [1] Thomas H. Cormen, Charles E. Leiserson, Ronald L. Rivest and Clifford Stein. , Introduction to Algorithms. </a:t>
            </a:r>
            <a:endParaRPr lang="en-US" sz="1468" dirty="0"/>
          </a:p>
        </p:txBody>
      </p:sp>
      <p:sp>
        <p:nvSpPr>
          <p:cNvPr id="7" name="Text 5"/>
          <p:cNvSpPr/>
          <p:nvPr/>
        </p:nvSpPr>
        <p:spPr>
          <a:xfrm>
            <a:off x="997387" y="3877032"/>
            <a:ext cx="12933878" cy="335518"/>
          </a:xfrm>
          <a:prstGeom prst="rect">
            <a:avLst/>
          </a:prstGeom>
          <a:noFill/>
          <a:ln/>
        </p:spPr>
        <p:txBody>
          <a:bodyPr wrap="none" rtlCol="0" anchor="t"/>
          <a:lstStyle/>
          <a:p>
            <a:pPr algn="l" marL="342900" indent="-342900">
              <a:lnSpc>
                <a:spcPts val="2643"/>
              </a:lnSpc>
              <a:buSzPct val="100000"/>
              <a:buChar char="•"/>
            </a:pPr>
            <a:r>
              <a:rPr lang="en-US" sz="1468" dirty="0">
                <a:solidFill>
                  <a:srgbClr val="DAD1E6"/>
                </a:solidFill>
                <a:latin typeface="Fira Sans" pitchFamily="34" charset="0"/>
                <a:ea typeface="Fira Sans" pitchFamily="34" charset="-122"/>
                <a:cs typeface="Fira Sans" pitchFamily="34" charset="-120"/>
              </a:rPr>
              <a:t>[2] Narsimha Karumanchi, Data Structures and Algorithms Made Easy .</a:t>
            </a:r>
            <a:endParaRPr lang="en-US" sz="1468" dirty="0"/>
          </a:p>
        </p:txBody>
      </p:sp>
      <p:sp>
        <p:nvSpPr>
          <p:cNvPr id="8" name="Text 6"/>
          <p:cNvSpPr/>
          <p:nvPr/>
        </p:nvSpPr>
        <p:spPr>
          <a:xfrm>
            <a:off x="699135" y="4399002"/>
            <a:ext cx="13232130" cy="335518"/>
          </a:xfrm>
          <a:prstGeom prst="rect">
            <a:avLst/>
          </a:prstGeom>
          <a:noFill/>
          <a:ln/>
        </p:spPr>
        <p:txBody>
          <a:bodyPr wrap="none" rtlCol="0" anchor="t"/>
          <a:lstStyle/>
          <a:p>
            <a:pPr indent="0" marL="0">
              <a:lnSpc>
                <a:spcPts val="2643"/>
              </a:lnSpc>
              <a:buNone/>
            </a:pPr>
            <a:r>
              <a:rPr lang="en-US" sz="1468" dirty="0">
                <a:solidFill>
                  <a:srgbClr val="DAD1E6"/>
                </a:solidFill>
                <a:latin typeface="Fira Sans" pitchFamily="34" charset="0"/>
                <a:ea typeface="Fira Sans" pitchFamily="34" charset="-122"/>
                <a:cs typeface="Fira Sans" pitchFamily="34" charset="-120"/>
              </a:rPr>
              <a:t>Websites:</a:t>
            </a:r>
            <a:endParaRPr lang="en-US" sz="1468" dirty="0"/>
          </a:p>
        </p:txBody>
      </p:sp>
      <p:sp>
        <p:nvSpPr>
          <p:cNvPr id="9" name="Text 7"/>
          <p:cNvSpPr/>
          <p:nvPr/>
        </p:nvSpPr>
        <p:spPr>
          <a:xfrm>
            <a:off x="997387" y="4920972"/>
            <a:ext cx="12933878" cy="335518"/>
          </a:xfrm>
          <a:prstGeom prst="rect">
            <a:avLst/>
          </a:prstGeom>
          <a:noFill/>
          <a:ln/>
        </p:spPr>
        <p:txBody>
          <a:bodyPr wrap="none" rtlCol="0" anchor="t"/>
          <a:lstStyle/>
          <a:p>
            <a:pPr algn="l" marL="342900" indent="-342900">
              <a:lnSpc>
                <a:spcPts val="2643"/>
              </a:lnSpc>
              <a:buSzPct val="100000"/>
              <a:buChar char="•"/>
            </a:pPr>
            <a:r>
              <a:rPr lang="en-US" sz="1468" dirty="0">
                <a:solidFill>
                  <a:srgbClr val="DAD1E6"/>
                </a:solidFill>
                <a:latin typeface="Fira Sans" pitchFamily="34" charset="0"/>
                <a:ea typeface="Fira Sans" pitchFamily="34" charset="-122"/>
                <a:cs typeface="Fira Sans" pitchFamily="34" charset="-120"/>
              </a:rPr>
              <a:t> [1] N.E.Goller, “Hybrid Data Structures Defined by Indirection” [Online] Available URL: </a:t>
            </a:r>
            <a:pPr algn="l" indent="0" marL="0">
              <a:lnSpc>
                <a:spcPts val="2643"/>
              </a:lnSpc>
              <a:buNone/>
            </a:pPr>
            <a:r>
              <a:rPr lang="en-US" sz="1468" u="sng" dirty="0">
                <a:solidFill>
                  <a:srgbClr val="FF6680"/>
                </a:solidFill>
                <a:latin typeface="Fira Sans" pitchFamily="34" charset="0"/>
                <a:ea typeface="Fira Sans" pitchFamily="34" charset="-122"/>
                <a:cs typeface="Fira Sans" pitchFamily="34" charset="-120"/>
                <a:hlinkClick r:id="rId1" invalidUrl="" action="" tgtFrame="" tooltip="" history="1" highlightClick="0" endSnd="0">
                  <a:extLst>
                    <a:ext uri="{A12FA001-AC4F-418D-AE19-62706E023703}">
                      <ahyp:hlinkClr xmlns:ahyp="http://schemas.microsoft.com/office/drawing/2018/hyperlinkcolor" val="tx"/>
                    </a:ext>
                  </a:extLst>
                </a:hlinkClick>
              </a:rPr>
              <a:t>https://academic.oup.com/comjnl/article/28/1/44/468048</a:t>
            </a:r>
            <a:endParaRPr lang="en-US" sz="1468" dirty="0"/>
          </a:p>
        </p:txBody>
      </p:sp>
      <p:sp>
        <p:nvSpPr>
          <p:cNvPr id="10" name="Text 8"/>
          <p:cNvSpPr/>
          <p:nvPr/>
        </p:nvSpPr>
        <p:spPr>
          <a:xfrm>
            <a:off x="997387" y="5349716"/>
            <a:ext cx="12933878" cy="671036"/>
          </a:xfrm>
          <a:prstGeom prst="rect">
            <a:avLst/>
          </a:prstGeom>
          <a:noFill/>
          <a:ln/>
        </p:spPr>
        <p:txBody>
          <a:bodyPr wrap="square" rtlCol="0" anchor="t"/>
          <a:lstStyle/>
          <a:p>
            <a:pPr algn="l" marL="342900" indent="-342900">
              <a:lnSpc>
                <a:spcPts val="2643"/>
              </a:lnSpc>
              <a:buSzPct val="100000"/>
              <a:buChar char="•"/>
            </a:pPr>
            <a:r>
              <a:rPr lang="en-US" sz="1468" dirty="0">
                <a:solidFill>
                  <a:srgbClr val="DAD1E6"/>
                </a:solidFill>
                <a:latin typeface="Fira Sans" pitchFamily="34" charset="0"/>
                <a:ea typeface="Fira Sans" pitchFamily="34" charset="-122"/>
                <a:cs typeface="Fira Sans" pitchFamily="34" charset="-120"/>
              </a:rPr>
              <a:t> [2] “Big O Analysis and Hybrid Data Structures” [Online]. Available: URL: </a:t>
            </a:r>
            <a:pPr algn="l" indent="0" marL="0">
              <a:lnSpc>
                <a:spcPts val="2643"/>
              </a:lnSpc>
              <a:buNone/>
            </a:pPr>
            <a:r>
              <a:rPr lang="en-US" sz="1468" u="sng" dirty="0">
                <a:solidFill>
                  <a:srgbClr val="FF6680"/>
                </a:solidFill>
                <a:latin typeface="Fira Sans" pitchFamily="34" charset="0"/>
                <a:ea typeface="Fira Sans" pitchFamily="34" charset="-122"/>
                <a:cs typeface="Fira Sans" pitchFamily="34" charset="-120"/>
                <a:hlinkClick r:id="rId2" invalidUrl="" action="" tgtFrame="" tooltip="" history="1" highlightClick="0" endSnd="0">
                  <a:extLst>
                    <a:ext uri="{A12FA001-AC4F-418D-AE19-62706E023703}">
                      <ahyp:hlinkClr xmlns:ahyp="http://schemas.microsoft.com/office/drawing/2018/hyperlinkcolor" val="tx"/>
                    </a:ext>
                  </a:extLst>
                </a:hlinkClick>
              </a:rPr>
              <a:t>https://docs.onenetwork.com/NeoHelp/devnet/big-o-analysisand-hybrid-data-structures-79141067.html</a:t>
            </a:r>
            <a:pPr algn="l" indent="0" marL="0">
              <a:lnSpc>
                <a:spcPts val="2643"/>
              </a:lnSpc>
              <a:buNone/>
            </a:pPr>
            <a:r>
              <a:rPr lang="en-US" sz="1468" dirty="0">
                <a:solidFill>
                  <a:srgbClr val="DAD1E6"/>
                </a:solidFill>
                <a:latin typeface="Fira Sans" pitchFamily="34" charset="0"/>
                <a:ea typeface="Fira Sans" pitchFamily="34" charset="-122"/>
                <a:cs typeface="Fira Sans" pitchFamily="34" charset="-120"/>
              </a:rPr>
              <a:t> </a:t>
            </a:r>
            <a:endParaRPr lang="en-US" sz="1468" dirty="0"/>
          </a:p>
        </p:txBody>
      </p:sp>
      <p:sp>
        <p:nvSpPr>
          <p:cNvPr id="11" name="Text 9"/>
          <p:cNvSpPr/>
          <p:nvPr/>
        </p:nvSpPr>
        <p:spPr>
          <a:xfrm>
            <a:off x="997387" y="6113978"/>
            <a:ext cx="12933878" cy="671036"/>
          </a:xfrm>
          <a:prstGeom prst="rect">
            <a:avLst/>
          </a:prstGeom>
          <a:noFill/>
          <a:ln/>
        </p:spPr>
        <p:txBody>
          <a:bodyPr wrap="square" rtlCol="0" anchor="t"/>
          <a:lstStyle/>
          <a:p>
            <a:pPr algn="l" marL="342900" indent="-342900">
              <a:lnSpc>
                <a:spcPts val="2643"/>
              </a:lnSpc>
              <a:buSzPct val="100000"/>
              <a:buChar char="•"/>
            </a:pPr>
            <a:r>
              <a:rPr lang="en-US" sz="1468" dirty="0">
                <a:solidFill>
                  <a:srgbClr val="DAD1E6"/>
                </a:solidFill>
                <a:latin typeface="Fira Sans" pitchFamily="34" charset="0"/>
                <a:ea typeface="Fira Sans" pitchFamily="34" charset="-122"/>
                <a:cs typeface="Fira Sans" pitchFamily="34" charset="-120"/>
              </a:rPr>
              <a:t>[3] Dario Radecic, “Data Structures and Algorithms With Python” IEEE Explore. [Online] Available URL: </a:t>
            </a:r>
            <a:pPr algn="l" indent="0" marL="0">
              <a:lnSpc>
                <a:spcPts val="2643"/>
              </a:lnSpc>
              <a:buNone/>
            </a:pPr>
            <a:r>
              <a:rPr lang="en-US" sz="1468" u="sng" dirty="0">
                <a:solidFill>
                  <a:srgbClr val="FF6680"/>
                </a:solidFill>
                <a:latin typeface="Fira Sans" pitchFamily="34" charset="0"/>
                <a:ea typeface="Fira Sans" pitchFamily="34" charset="-122"/>
                <a:cs typeface="Fira Sans" pitchFamily="34" charset="-120"/>
                <a:hlinkClick r:id="rId3" invalidUrl="" action="" tgtFrame="" tooltip="" history="1" highlightClick="0" endSnd="0">
                  <a:extLst>
                    <a:ext uri="{A12FA001-AC4F-418D-AE19-62706E023703}">
                      <ahyp:hlinkClr xmlns:ahyp="http://schemas.microsoft.com/office/drawing/2018/hyperlinkcolor" val="tx"/>
                    </a:ext>
                  </a:extLst>
                </a:hlinkClick>
              </a:rPr>
              <a:t>https://towardsdatascience.com/datastructures-and-algorithms-with-python-learn-stacks-queues-and-deques-in-10-</a:t>
            </a:r>
            <a:pPr algn="l" indent="0" marL="0">
              <a:lnSpc>
                <a:spcPts val="2643"/>
              </a:lnSpc>
              <a:buNone/>
            </a:pPr>
            <a:r>
              <a:rPr lang="en-US" sz="1468" dirty="0">
                <a:solidFill>
                  <a:srgbClr val="DAD1E6"/>
                </a:solidFill>
                <a:latin typeface="Fira Sans" pitchFamily="34" charset="0"/>
                <a:ea typeface="Fira Sans" pitchFamily="34" charset="-122"/>
                <a:cs typeface="Fira Sans" pitchFamily="34" charset="-120"/>
              </a:rPr>
              <a:t> minutes-e7c6a2a1c5d5 </a:t>
            </a:r>
            <a:endParaRPr lang="en-US" sz="1468" dirty="0"/>
          </a:p>
        </p:txBody>
      </p:sp>
      <p:sp>
        <p:nvSpPr>
          <p:cNvPr id="12" name="Text 10"/>
          <p:cNvSpPr/>
          <p:nvPr/>
        </p:nvSpPr>
        <p:spPr>
          <a:xfrm>
            <a:off x="997387" y="6878241"/>
            <a:ext cx="12933878" cy="671036"/>
          </a:xfrm>
          <a:prstGeom prst="rect">
            <a:avLst/>
          </a:prstGeom>
          <a:noFill/>
          <a:ln/>
        </p:spPr>
        <p:txBody>
          <a:bodyPr wrap="square" rtlCol="0" anchor="t"/>
          <a:lstStyle/>
          <a:p>
            <a:pPr algn="l" marL="342900" indent="-342900">
              <a:lnSpc>
                <a:spcPts val="2643"/>
              </a:lnSpc>
              <a:buSzPct val="100000"/>
              <a:buChar char="•"/>
            </a:pPr>
            <a:r>
              <a:rPr lang="en-US" sz="1468" dirty="0">
                <a:solidFill>
                  <a:srgbClr val="DAD1E6"/>
                </a:solidFill>
                <a:latin typeface="Fira Sans" pitchFamily="34" charset="0"/>
                <a:ea typeface="Fira Sans" pitchFamily="34" charset="-122"/>
                <a:cs typeface="Fira Sans" pitchFamily="34" charset="-120"/>
              </a:rPr>
              <a:t>[4] JavaTpoint, “Data Structures and Algorithms in Python” . [Online] Available URL: </a:t>
            </a:r>
            <a:pPr algn="l" indent="0" marL="0">
              <a:lnSpc>
                <a:spcPts val="2643"/>
              </a:lnSpc>
              <a:buNone/>
            </a:pPr>
            <a:r>
              <a:rPr lang="en-US" sz="1468" u="sng" dirty="0">
                <a:solidFill>
                  <a:srgbClr val="FF6680"/>
                </a:solidFill>
                <a:latin typeface="Fira Sans" pitchFamily="34" charset="0"/>
                <a:ea typeface="Fira Sans" pitchFamily="34" charset="-122"/>
                <a:cs typeface="Fira Sans" pitchFamily="34" charset="-120"/>
                <a:hlinkClick r:id="rId4" invalidUrl="" action="" tgtFrame="" tooltip="" history="1" highlightClick="0" endSnd="0">
                  <a:extLst>
                    <a:ext uri="{A12FA001-AC4F-418D-AE19-62706E023703}">
                      <ahyp:hlinkClr xmlns:ahyp="http://schemas.microsoft.com/office/drawing/2018/hyperlinkcolor" val="tx"/>
                    </a:ext>
                  </a:extLst>
                </a:hlinkClick>
              </a:rPr>
              <a:t>https://www.javatpoint.com/data-structures-and-algorithms-inpython-set-1</a:t>
            </a:r>
            <a:endParaRPr lang="en-US" sz="1468" dirty="0"/>
          </a:p>
        </p:txBody>
      </p:sp>
      <p:pic>
        <p:nvPicPr>
          <p:cNvPr id="13" name="Image 0" descr="preencoded.png">    </p:cNvPr>
          <p:cNvPicPr>
            <a:picLocks noChangeAspect="1"/>
          </p:cNvPicPr>
          <p:nvPr/>
        </p:nvPicPr>
        <p:blipFill>
          <a:blip r:embed="rId5"/>
          <a:stretch>
            <a:fillRect/>
          </a:stretch>
        </p:blipFill>
        <p:spPr>
          <a:xfrm>
            <a:off x="0" y="0"/>
            <a:ext cx="14630400" cy="122205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33199" y="1670209"/>
            <a:ext cx="7330440" cy="722114"/>
          </a:xfrm>
          <a:prstGeom prst="rect">
            <a:avLst/>
          </a:prstGeom>
          <a:noFill/>
          <a:ln/>
        </p:spPr>
        <p:txBody>
          <a:bodyPr wrap="none" rtlCol="0" anchor="t"/>
          <a:lstStyle/>
          <a:p>
            <a:pPr indent="0" marL="0">
              <a:lnSpc>
                <a:spcPts val="5686"/>
              </a:lnSpc>
              <a:buNone/>
            </a:pPr>
            <a:r>
              <a:rPr lang="en-US" sz="4374" b="1" dirty="0">
                <a:solidFill>
                  <a:srgbClr val="FF726D"/>
                </a:solidFill>
                <a:latin typeface="Inconsolata" pitchFamily="34" charset="0"/>
                <a:ea typeface="Inconsolata" pitchFamily="34" charset="-122"/>
                <a:cs typeface="Inconsolata" pitchFamily="34" charset="-120"/>
              </a:rPr>
              <a:t>Objective and Significance</a:t>
            </a:r>
            <a:endParaRPr lang="en-US" sz="4374" dirty="0"/>
          </a:p>
        </p:txBody>
      </p:sp>
      <p:sp>
        <p:nvSpPr>
          <p:cNvPr id="5" name="Shape 3"/>
          <p:cNvSpPr/>
          <p:nvPr/>
        </p:nvSpPr>
        <p:spPr>
          <a:xfrm>
            <a:off x="833199" y="2725579"/>
            <a:ext cx="6370915" cy="3833813"/>
          </a:xfrm>
          <a:prstGeom prst="roundRect">
            <a:avLst>
              <a:gd name="adj" fmla="val 1739"/>
            </a:avLst>
          </a:prstGeom>
          <a:solidFill>
            <a:srgbClr val="312140"/>
          </a:solidFill>
          <a:ln/>
        </p:spPr>
      </p:sp>
      <p:sp>
        <p:nvSpPr>
          <p:cNvPr id="6" name="Text 4"/>
          <p:cNvSpPr/>
          <p:nvPr/>
        </p:nvSpPr>
        <p:spPr>
          <a:xfrm>
            <a:off x="1055370" y="2947749"/>
            <a:ext cx="2221944" cy="368618"/>
          </a:xfrm>
          <a:prstGeom prst="rect">
            <a:avLst/>
          </a:prstGeom>
          <a:noFill/>
          <a:ln/>
        </p:spPr>
        <p:txBody>
          <a:bodyPr wrap="none" rtlCol="0" anchor="t"/>
          <a:lstStyle/>
          <a:p>
            <a:pPr indent="0" marL="0">
              <a:lnSpc>
                <a:spcPts val="2843"/>
              </a:lnSpc>
              <a:buNone/>
            </a:pPr>
            <a:r>
              <a:rPr lang="en-US" sz="2187" b="1" dirty="0">
                <a:solidFill>
                  <a:srgbClr val="FF726D"/>
                </a:solidFill>
                <a:latin typeface="Inconsolata" pitchFamily="34" charset="0"/>
                <a:ea typeface="Inconsolata" pitchFamily="34" charset="-122"/>
                <a:cs typeface="Inconsolata" pitchFamily="34" charset="-120"/>
              </a:rPr>
              <a:t>Objective </a:t>
            </a:r>
            <a:pPr indent="0" marL="0">
              <a:lnSpc>
                <a:spcPts val="2843"/>
              </a:lnSpc>
              <a:buNone/>
            </a:pPr>
            <a:r>
              <a:rPr lang="en-US" sz="2187" b="1" dirty="0">
                <a:solidFill>
                  <a:srgbClr val="000000"/>
                </a:solidFill>
                <a:latin typeface="Inconsolata" pitchFamily="34" charset="0"/>
                <a:ea typeface="Inconsolata" pitchFamily="34" charset="-122"/>
                <a:cs typeface="Inconsolata" pitchFamily="34" charset="-120"/>
              </a:rPr>
              <a:t>🎯</a:t>
            </a:r>
            <a:endParaRPr lang="en-US" sz="2187" dirty="0"/>
          </a:p>
        </p:txBody>
      </p:sp>
      <p:sp>
        <p:nvSpPr>
          <p:cNvPr id="7" name="Text 5"/>
          <p:cNvSpPr/>
          <p:nvPr/>
        </p:nvSpPr>
        <p:spPr>
          <a:xfrm>
            <a:off x="1055370" y="3538538"/>
            <a:ext cx="5926574" cy="1599248"/>
          </a:xfrm>
          <a:prstGeom prst="rect">
            <a:avLst/>
          </a:prstGeom>
          <a:noFill/>
          <a:ln/>
        </p:spPr>
        <p:txBody>
          <a:bodyPr wrap="square" rtlCol="0" anchor="t"/>
          <a:lstStyle/>
          <a:p>
            <a:pPr indent="0" marL="0">
              <a:lnSpc>
                <a:spcPts val="3149"/>
              </a:lnSpc>
              <a:buNone/>
            </a:pPr>
            <a:r>
              <a:rPr lang="en-US" sz="1750" dirty="0">
                <a:solidFill>
                  <a:srgbClr val="DAD1E6"/>
                </a:solidFill>
                <a:latin typeface="Fira Sans" pitchFamily="34" charset="0"/>
                <a:ea typeface="Fira Sans" pitchFamily="34" charset="-122"/>
                <a:cs typeface="Fira Sans" pitchFamily="34" charset="-120"/>
              </a:rPr>
              <a:t>The objective of our project is to design and implement a hybrid data structure that combines the strengths of a graph and a queue. This hybrid structure will be utilised to create an efficient online food delivering system.</a:t>
            </a:r>
            <a:endParaRPr lang="en-US" sz="1750" dirty="0"/>
          </a:p>
        </p:txBody>
      </p:sp>
      <p:sp>
        <p:nvSpPr>
          <p:cNvPr id="8" name="Shape 6"/>
          <p:cNvSpPr/>
          <p:nvPr/>
        </p:nvSpPr>
        <p:spPr>
          <a:xfrm>
            <a:off x="7426285" y="2725579"/>
            <a:ext cx="6370915" cy="3833813"/>
          </a:xfrm>
          <a:prstGeom prst="roundRect">
            <a:avLst>
              <a:gd name="adj" fmla="val 1739"/>
            </a:avLst>
          </a:prstGeom>
          <a:solidFill>
            <a:srgbClr val="312140"/>
          </a:solidFill>
          <a:ln/>
        </p:spPr>
      </p:sp>
      <p:sp>
        <p:nvSpPr>
          <p:cNvPr id="9" name="Text 7"/>
          <p:cNvSpPr/>
          <p:nvPr/>
        </p:nvSpPr>
        <p:spPr>
          <a:xfrm>
            <a:off x="7648456" y="2947749"/>
            <a:ext cx="2221944" cy="368618"/>
          </a:xfrm>
          <a:prstGeom prst="rect">
            <a:avLst/>
          </a:prstGeom>
          <a:noFill/>
          <a:ln/>
        </p:spPr>
        <p:txBody>
          <a:bodyPr wrap="none" rtlCol="0" anchor="t"/>
          <a:lstStyle/>
          <a:p>
            <a:pPr indent="0" marL="0">
              <a:lnSpc>
                <a:spcPts val="2843"/>
              </a:lnSpc>
              <a:buNone/>
            </a:pPr>
            <a:r>
              <a:rPr lang="en-US" sz="2187" b="1" dirty="0">
                <a:solidFill>
                  <a:srgbClr val="FF726D"/>
                </a:solidFill>
                <a:latin typeface="Inconsolata" pitchFamily="34" charset="0"/>
                <a:ea typeface="Inconsolata" pitchFamily="34" charset="-122"/>
                <a:cs typeface="Inconsolata" pitchFamily="34" charset="-120"/>
              </a:rPr>
              <a:t>Significance </a:t>
            </a:r>
            <a:pPr indent="0" marL="0">
              <a:lnSpc>
                <a:spcPts val="2843"/>
              </a:lnSpc>
              <a:buNone/>
            </a:pPr>
            <a:r>
              <a:rPr lang="en-US" sz="2187" b="1" dirty="0">
                <a:solidFill>
                  <a:srgbClr val="000000"/>
                </a:solidFill>
                <a:latin typeface="Inconsolata" pitchFamily="34" charset="0"/>
                <a:ea typeface="Inconsolata" pitchFamily="34" charset="-122"/>
                <a:cs typeface="Inconsolata" pitchFamily="34" charset="-120"/>
              </a:rPr>
              <a:t>🌟</a:t>
            </a:r>
            <a:endParaRPr lang="en-US" sz="2187" dirty="0"/>
          </a:p>
        </p:txBody>
      </p:sp>
      <p:sp>
        <p:nvSpPr>
          <p:cNvPr id="10" name="Text 8"/>
          <p:cNvSpPr/>
          <p:nvPr/>
        </p:nvSpPr>
        <p:spPr>
          <a:xfrm>
            <a:off x="7648456" y="3538538"/>
            <a:ext cx="5926574" cy="2798683"/>
          </a:xfrm>
          <a:prstGeom prst="rect">
            <a:avLst/>
          </a:prstGeom>
          <a:noFill/>
          <a:ln/>
        </p:spPr>
        <p:txBody>
          <a:bodyPr wrap="square" rtlCol="0" anchor="t"/>
          <a:lstStyle/>
          <a:p>
            <a:pPr indent="0" marL="0">
              <a:lnSpc>
                <a:spcPts val="3149"/>
              </a:lnSpc>
              <a:buNone/>
            </a:pPr>
            <a:r>
              <a:rPr lang="en-US" sz="1750" dirty="0">
                <a:solidFill>
                  <a:srgbClr val="DAD1E6"/>
                </a:solidFill>
                <a:latin typeface="Fira Sans" pitchFamily="34" charset="0"/>
                <a:ea typeface="Fira Sans" pitchFamily="34" charset="-122"/>
                <a:cs typeface="Fira Sans" pitchFamily="34" charset="-120"/>
              </a:rPr>
              <a:t>Hybrid data structures combine multiple data structures to efficiently solve complex problems. They offer versatility in problem-solving by leveraging the strengths of each structure. In an online food delivering system, hybrid data structures address challenges like route planning and order management, leading to optimised resource utilisation and improved system performance. </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33199" y="611029"/>
            <a:ext cx="8458200" cy="722114"/>
          </a:xfrm>
          <a:prstGeom prst="rect">
            <a:avLst/>
          </a:prstGeom>
          <a:noFill/>
          <a:ln/>
        </p:spPr>
        <p:txBody>
          <a:bodyPr wrap="none" rtlCol="0" anchor="t"/>
          <a:lstStyle/>
          <a:p>
            <a:pPr indent="0" marL="0">
              <a:lnSpc>
                <a:spcPts val="5686"/>
              </a:lnSpc>
              <a:buNone/>
            </a:pPr>
            <a:r>
              <a:rPr lang="en-US" sz="4374" b="1" dirty="0">
                <a:solidFill>
                  <a:srgbClr val="FF726D"/>
                </a:solidFill>
                <a:latin typeface="Inconsolata" pitchFamily="34" charset="0"/>
                <a:ea typeface="Inconsolata" pitchFamily="34" charset="-122"/>
                <a:cs typeface="Inconsolata" pitchFamily="34" charset="-120"/>
              </a:rPr>
              <a:t>Graph and Queue Implementation</a:t>
            </a:r>
            <a:endParaRPr lang="en-US" sz="4374" dirty="0"/>
          </a:p>
        </p:txBody>
      </p:sp>
      <p:sp>
        <p:nvSpPr>
          <p:cNvPr id="5" name="Shape 3"/>
          <p:cNvSpPr/>
          <p:nvPr/>
        </p:nvSpPr>
        <p:spPr>
          <a:xfrm>
            <a:off x="833199" y="5256133"/>
            <a:ext cx="12964001" cy="15240"/>
          </a:xfrm>
          <a:prstGeom prst="rect">
            <a:avLst/>
          </a:prstGeom>
          <a:solidFill>
            <a:srgbClr val="FF6680"/>
          </a:solidFill>
          <a:ln/>
        </p:spPr>
      </p:sp>
      <p:sp>
        <p:nvSpPr>
          <p:cNvPr id="6" name="Shape 4"/>
          <p:cNvSpPr/>
          <p:nvPr/>
        </p:nvSpPr>
        <p:spPr>
          <a:xfrm>
            <a:off x="3351728" y="5256133"/>
            <a:ext cx="15240" cy="777597"/>
          </a:xfrm>
          <a:prstGeom prst="rect">
            <a:avLst/>
          </a:prstGeom>
          <a:solidFill>
            <a:srgbClr val="FF6680"/>
          </a:solidFill>
          <a:ln/>
        </p:spPr>
      </p:sp>
      <p:sp>
        <p:nvSpPr>
          <p:cNvPr id="7" name="Shape 5"/>
          <p:cNvSpPr/>
          <p:nvPr/>
        </p:nvSpPr>
        <p:spPr>
          <a:xfrm>
            <a:off x="3109436" y="5006221"/>
            <a:ext cx="499943" cy="499943"/>
          </a:xfrm>
          <a:prstGeom prst="roundRect">
            <a:avLst>
              <a:gd name="adj" fmla="val 13333"/>
            </a:avLst>
          </a:prstGeom>
          <a:solidFill>
            <a:srgbClr val="312140"/>
          </a:solidFill>
          <a:ln/>
        </p:spPr>
      </p:sp>
      <p:sp>
        <p:nvSpPr>
          <p:cNvPr id="8" name="Text 6"/>
          <p:cNvSpPr/>
          <p:nvPr/>
        </p:nvSpPr>
        <p:spPr>
          <a:xfrm>
            <a:off x="3275528" y="5039558"/>
            <a:ext cx="167640" cy="433149"/>
          </a:xfrm>
          <a:prstGeom prst="rect">
            <a:avLst/>
          </a:prstGeom>
          <a:noFill/>
          <a:ln/>
        </p:spPr>
        <p:txBody>
          <a:bodyPr wrap="none" rtlCol="0" anchor="t"/>
          <a:lstStyle/>
          <a:p>
            <a:pPr algn="ctr" indent="0" marL="0">
              <a:lnSpc>
                <a:spcPts val="3412"/>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9" name="Text 7"/>
          <p:cNvSpPr/>
          <p:nvPr/>
        </p:nvSpPr>
        <p:spPr>
          <a:xfrm>
            <a:off x="1747718" y="6256020"/>
            <a:ext cx="3223260" cy="368618"/>
          </a:xfrm>
          <a:prstGeom prst="rect">
            <a:avLst/>
          </a:prstGeom>
          <a:noFill/>
          <a:ln/>
        </p:spPr>
        <p:txBody>
          <a:bodyPr wrap="none" rtlCol="0" anchor="t"/>
          <a:lstStyle/>
          <a:p>
            <a:pPr algn="ctr" indent="0" marL="0">
              <a:lnSpc>
                <a:spcPts val="2843"/>
              </a:lnSpc>
              <a:buNone/>
            </a:pPr>
            <a:r>
              <a:rPr lang="en-US" sz="2187" b="1" dirty="0">
                <a:solidFill>
                  <a:srgbClr val="FF726D"/>
                </a:solidFill>
                <a:latin typeface="Inconsolata" pitchFamily="34" charset="0"/>
                <a:ea typeface="Inconsolata" pitchFamily="34" charset="-122"/>
                <a:cs typeface="Inconsolata" pitchFamily="34" charset="-120"/>
              </a:rPr>
              <a:t>Graph Implementation </a:t>
            </a:r>
            <a:pPr algn="ctr" indent="0" marL="0">
              <a:lnSpc>
                <a:spcPts val="2843"/>
              </a:lnSpc>
              <a:buNone/>
            </a:pPr>
            <a:r>
              <a:rPr lang="en-US" sz="2187" b="1" dirty="0">
                <a:solidFill>
                  <a:srgbClr val="000000"/>
                </a:solidFill>
                <a:latin typeface="Inconsolata" pitchFamily="34" charset="0"/>
                <a:ea typeface="Inconsolata" pitchFamily="34" charset="-122"/>
                <a:cs typeface="Inconsolata" pitchFamily="34" charset="-120"/>
              </a:rPr>
              <a:t>📈</a:t>
            </a:r>
            <a:endParaRPr lang="en-US" sz="2187" dirty="0"/>
          </a:p>
        </p:txBody>
      </p:sp>
      <p:sp>
        <p:nvSpPr>
          <p:cNvPr id="10" name="Text 8"/>
          <p:cNvSpPr/>
          <p:nvPr/>
        </p:nvSpPr>
        <p:spPr>
          <a:xfrm>
            <a:off x="1055370" y="6846808"/>
            <a:ext cx="4607957" cy="1199436"/>
          </a:xfrm>
          <a:prstGeom prst="rect">
            <a:avLst/>
          </a:prstGeom>
          <a:noFill/>
          <a:ln/>
        </p:spPr>
        <p:txBody>
          <a:bodyPr wrap="square" rtlCol="0" anchor="t"/>
          <a:lstStyle/>
          <a:p>
            <a:pPr algn="ctr" indent="0" marL="0">
              <a:lnSpc>
                <a:spcPts val="3149"/>
              </a:lnSpc>
              <a:buNone/>
            </a:pPr>
            <a:r>
              <a:rPr lang="en-US" sz="1750" dirty="0">
                <a:solidFill>
                  <a:srgbClr val="DAD1E6"/>
                </a:solidFill>
                <a:latin typeface="Fira Sans" pitchFamily="34" charset="0"/>
                <a:ea typeface="Fira Sans" pitchFamily="34" charset="-122"/>
                <a:cs typeface="Fira Sans" pitchFamily="34" charset="-120"/>
              </a:rPr>
              <a:t>We utilize a graph to represent the food delivery network, allowing us to effectively map out orders and delivery routes.</a:t>
            </a:r>
            <a:endParaRPr lang="en-US" sz="1750" dirty="0"/>
          </a:p>
        </p:txBody>
      </p:sp>
      <p:sp>
        <p:nvSpPr>
          <p:cNvPr id="11" name="Shape 9"/>
          <p:cNvSpPr/>
          <p:nvPr/>
        </p:nvSpPr>
        <p:spPr>
          <a:xfrm>
            <a:off x="5988963" y="4478536"/>
            <a:ext cx="15240" cy="777597"/>
          </a:xfrm>
          <a:prstGeom prst="rect">
            <a:avLst/>
          </a:prstGeom>
          <a:solidFill>
            <a:srgbClr val="FF6680"/>
          </a:solidFill>
          <a:ln/>
        </p:spPr>
      </p:sp>
      <p:sp>
        <p:nvSpPr>
          <p:cNvPr id="12" name="Shape 10"/>
          <p:cNvSpPr/>
          <p:nvPr/>
        </p:nvSpPr>
        <p:spPr>
          <a:xfrm>
            <a:off x="5746671" y="5006221"/>
            <a:ext cx="499943" cy="499943"/>
          </a:xfrm>
          <a:prstGeom prst="roundRect">
            <a:avLst>
              <a:gd name="adj" fmla="val 13333"/>
            </a:avLst>
          </a:prstGeom>
          <a:solidFill>
            <a:srgbClr val="312140"/>
          </a:solidFill>
          <a:ln/>
        </p:spPr>
      </p:sp>
      <p:sp>
        <p:nvSpPr>
          <p:cNvPr id="13" name="Text 11"/>
          <p:cNvSpPr/>
          <p:nvPr/>
        </p:nvSpPr>
        <p:spPr>
          <a:xfrm>
            <a:off x="5912763" y="5039558"/>
            <a:ext cx="167640" cy="433149"/>
          </a:xfrm>
          <a:prstGeom prst="rect">
            <a:avLst/>
          </a:prstGeom>
          <a:noFill/>
          <a:ln/>
        </p:spPr>
        <p:txBody>
          <a:bodyPr wrap="none" rtlCol="0" anchor="t"/>
          <a:lstStyle/>
          <a:p>
            <a:pPr algn="ctr" indent="0" marL="0">
              <a:lnSpc>
                <a:spcPts val="3412"/>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4" name="Text 12"/>
          <p:cNvSpPr/>
          <p:nvPr/>
        </p:nvSpPr>
        <p:spPr>
          <a:xfrm>
            <a:off x="4384953" y="2066211"/>
            <a:ext cx="3223260" cy="368618"/>
          </a:xfrm>
          <a:prstGeom prst="rect">
            <a:avLst/>
          </a:prstGeom>
          <a:noFill/>
          <a:ln/>
        </p:spPr>
        <p:txBody>
          <a:bodyPr wrap="none" rtlCol="0" anchor="t"/>
          <a:lstStyle/>
          <a:p>
            <a:pPr algn="ctr" indent="0" marL="0">
              <a:lnSpc>
                <a:spcPts val="2843"/>
              </a:lnSpc>
              <a:buNone/>
            </a:pPr>
            <a:r>
              <a:rPr lang="en-US" sz="2187" b="1" dirty="0">
                <a:solidFill>
                  <a:srgbClr val="FF726D"/>
                </a:solidFill>
                <a:latin typeface="Inconsolata" pitchFamily="34" charset="0"/>
                <a:ea typeface="Inconsolata" pitchFamily="34" charset="-122"/>
                <a:cs typeface="Inconsolata" pitchFamily="34" charset="-120"/>
              </a:rPr>
              <a:t>Queue Implementation </a:t>
            </a:r>
            <a:pPr algn="ctr" indent="0" marL="0">
              <a:lnSpc>
                <a:spcPts val="2843"/>
              </a:lnSpc>
              <a:buNone/>
            </a:pPr>
            <a:r>
              <a:rPr lang="en-US" sz="2187" b="1" dirty="0">
                <a:solidFill>
                  <a:srgbClr val="000000"/>
                </a:solidFill>
                <a:latin typeface="Inconsolata" pitchFamily="34" charset="0"/>
                <a:ea typeface="Inconsolata" pitchFamily="34" charset="-122"/>
                <a:cs typeface="Inconsolata" pitchFamily="34" charset="-120"/>
              </a:rPr>
              <a:t>🚚</a:t>
            </a:r>
            <a:endParaRPr lang="en-US" sz="2187" dirty="0"/>
          </a:p>
        </p:txBody>
      </p:sp>
      <p:sp>
        <p:nvSpPr>
          <p:cNvPr id="15" name="Text 13"/>
          <p:cNvSpPr/>
          <p:nvPr/>
        </p:nvSpPr>
        <p:spPr>
          <a:xfrm>
            <a:off x="3692604" y="2656999"/>
            <a:ext cx="4607957" cy="1599248"/>
          </a:xfrm>
          <a:prstGeom prst="rect">
            <a:avLst/>
          </a:prstGeom>
          <a:noFill/>
          <a:ln/>
        </p:spPr>
        <p:txBody>
          <a:bodyPr wrap="square" rtlCol="0" anchor="t"/>
          <a:lstStyle/>
          <a:p>
            <a:pPr algn="ctr" indent="0" marL="0">
              <a:lnSpc>
                <a:spcPts val="3149"/>
              </a:lnSpc>
              <a:buNone/>
            </a:pPr>
            <a:r>
              <a:rPr lang="en-US" sz="1750" dirty="0">
                <a:solidFill>
                  <a:srgbClr val="DAD1E6"/>
                </a:solidFill>
                <a:latin typeface="Fira Sans" pitchFamily="34" charset="0"/>
                <a:ea typeface="Fira Sans" pitchFamily="34" charset="-122"/>
                <a:cs typeface="Fira Sans" pitchFamily="34" charset="-120"/>
              </a:rPr>
              <a:t>To optimize the order delivery process, we implement a queue data structure for our orders, allowing for efficient order processing and delivery.</a:t>
            </a:r>
            <a:endParaRPr lang="en-US" sz="1750" dirty="0"/>
          </a:p>
        </p:txBody>
      </p:sp>
      <p:sp>
        <p:nvSpPr>
          <p:cNvPr id="16" name="Shape 14"/>
          <p:cNvSpPr/>
          <p:nvPr/>
        </p:nvSpPr>
        <p:spPr>
          <a:xfrm>
            <a:off x="8626197" y="5256133"/>
            <a:ext cx="15240" cy="777597"/>
          </a:xfrm>
          <a:prstGeom prst="rect">
            <a:avLst/>
          </a:prstGeom>
          <a:solidFill>
            <a:srgbClr val="FF6680"/>
          </a:solidFill>
          <a:ln/>
        </p:spPr>
      </p:sp>
      <p:sp>
        <p:nvSpPr>
          <p:cNvPr id="17" name="Shape 15"/>
          <p:cNvSpPr/>
          <p:nvPr/>
        </p:nvSpPr>
        <p:spPr>
          <a:xfrm>
            <a:off x="8383905" y="5006221"/>
            <a:ext cx="499943" cy="499943"/>
          </a:xfrm>
          <a:prstGeom prst="roundRect">
            <a:avLst>
              <a:gd name="adj" fmla="val 13333"/>
            </a:avLst>
          </a:prstGeom>
          <a:solidFill>
            <a:srgbClr val="312140"/>
          </a:solidFill>
          <a:ln/>
        </p:spPr>
      </p:sp>
      <p:sp>
        <p:nvSpPr>
          <p:cNvPr id="18" name="Text 16"/>
          <p:cNvSpPr/>
          <p:nvPr/>
        </p:nvSpPr>
        <p:spPr>
          <a:xfrm>
            <a:off x="8549997" y="5039558"/>
            <a:ext cx="167640" cy="433149"/>
          </a:xfrm>
          <a:prstGeom prst="rect">
            <a:avLst/>
          </a:prstGeom>
          <a:noFill/>
          <a:ln/>
        </p:spPr>
        <p:txBody>
          <a:bodyPr wrap="none" rtlCol="0" anchor="t"/>
          <a:lstStyle/>
          <a:p>
            <a:pPr algn="ctr" indent="0" marL="0">
              <a:lnSpc>
                <a:spcPts val="3412"/>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19" name="Text 17"/>
          <p:cNvSpPr/>
          <p:nvPr/>
        </p:nvSpPr>
        <p:spPr>
          <a:xfrm>
            <a:off x="6679287" y="6256020"/>
            <a:ext cx="3909060" cy="368618"/>
          </a:xfrm>
          <a:prstGeom prst="rect">
            <a:avLst/>
          </a:prstGeom>
          <a:noFill/>
          <a:ln/>
        </p:spPr>
        <p:txBody>
          <a:bodyPr wrap="none" rtlCol="0" anchor="t"/>
          <a:lstStyle/>
          <a:p>
            <a:pPr algn="ctr" indent="0" marL="0">
              <a:lnSpc>
                <a:spcPts val="2843"/>
              </a:lnSpc>
              <a:buNone/>
            </a:pPr>
            <a:r>
              <a:rPr lang="en-US" sz="2187" b="1" dirty="0">
                <a:solidFill>
                  <a:srgbClr val="FF726D"/>
                </a:solidFill>
                <a:latin typeface="Inconsolata" pitchFamily="34" charset="0"/>
                <a:ea typeface="Inconsolata" pitchFamily="34" charset="-122"/>
                <a:cs typeface="Inconsolata" pitchFamily="34" charset="-120"/>
              </a:rPr>
              <a:t>Integration and Interplay </a:t>
            </a:r>
            <a:pPr algn="ctr" indent="0" marL="0">
              <a:lnSpc>
                <a:spcPts val="2843"/>
              </a:lnSpc>
              <a:buNone/>
            </a:pPr>
            <a:r>
              <a:rPr lang="en-US" sz="2187" b="1" dirty="0">
                <a:solidFill>
                  <a:srgbClr val="000000"/>
                </a:solidFill>
                <a:latin typeface="Inconsolata" pitchFamily="34" charset="0"/>
                <a:ea typeface="Inconsolata" pitchFamily="34" charset="-122"/>
                <a:cs typeface="Inconsolata" pitchFamily="34" charset="-120"/>
              </a:rPr>
              <a:t>🤝</a:t>
            </a:r>
            <a:endParaRPr lang="en-US" sz="2187" dirty="0"/>
          </a:p>
        </p:txBody>
      </p:sp>
      <p:sp>
        <p:nvSpPr>
          <p:cNvPr id="20" name="Text 18"/>
          <p:cNvSpPr/>
          <p:nvPr/>
        </p:nvSpPr>
        <p:spPr>
          <a:xfrm>
            <a:off x="6329839" y="6846808"/>
            <a:ext cx="4607957" cy="1599248"/>
          </a:xfrm>
          <a:prstGeom prst="rect">
            <a:avLst/>
          </a:prstGeom>
          <a:noFill/>
          <a:ln/>
        </p:spPr>
        <p:txBody>
          <a:bodyPr wrap="square" rtlCol="0" anchor="t"/>
          <a:lstStyle/>
          <a:p>
            <a:pPr algn="ctr" indent="0" marL="0">
              <a:lnSpc>
                <a:spcPts val="3149"/>
              </a:lnSpc>
              <a:buNone/>
            </a:pPr>
            <a:r>
              <a:rPr lang="en-US" sz="1750" dirty="0">
                <a:solidFill>
                  <a:srgbClr val="DAD1E6"/>
                </a:solidFill>
                <a:latin typeface="Fira Sans" pitchFamily="34" charset="0"/>
                <a:ea typeface="Fira Sans" pitchFamily="34" charset="-122"/>
                <a:cs typeface="Fira Sans" pitchFamily="34" charset="-120"/>
              </a:rPr>
              <a:t>By integrating these two data structures and effectively managing their interplay, we have created a powerful system that results in faster and more efficient deliveries.</a:t>
            </a:r>
            <a:endParaRPr lang="en-US" sz="1750" dirty="0"/>
          </a:p>
        </p:txBody>
      </p:sp>
      <p:sp>
        <p:nvSpPr>
          <p:cNvPr id="21" name="Shape 19"/>
          <p:cNvSpPr/>
          <p:nvPr/>
        </p:nvSpPr>
        <p:spPr>
          <a:xfrm>
            <a:off x="11263432" y="4478536"/>
            <a:ext cx="15240" cy="777597"/>
          </a:xfrm>
          <a:prstGeom prst="rect">
            <a:avLst/>
          </a:prstGeom>
          <a:solidFill>
            <a:srgbClr val="FF6680"/>
          </a:solidFill>
          <a:ln/>
        </p:spPr>
      </p:sp>
      <p:sp>
        <p:nvSpPr>
          <p:cNvPr id="22" name="Shape 20"/>
          <p:cNvSpPr/>
          <p:nvPr/>
        </p:nvSpPr>
        <p:spPr>
          <a:xfrm>
            <a:off x="11021139" y="5006221"/>
            <a:ext cx="499943" cy="499943"/>
          </a:xfrm>
          <a:prstGeom prst="roundRect">
            <a:avLst>
              <a:gd name="adj" fmla="val 13333"/>
            </a:avLst>
          </a:prstGeom>
          <a:solidFill>
            <a:srgbClr val="312140"/>
          </a:solidFill>
          <a:ln/>
        </p:spPr>
      </p:sp>
      <p:sp>
        <p:nvSpPr>
          <p:cNvPr id="23" name="Text 21"/>
          <p:cNvSpPr/>
          <p:nvPr/>
        </p:nvSpPr>
        <p:spPr>
          <a:xfrm>
            <a:off x="11187232" y="5039558"/>
            <a:ext cx="167640" cy="433149"/>
          </a:xfrm>
          <a:prstGeom prst="rect">
            <a:avLst/>
          </a:prstGeom>
          <a:noFill/>
          <a:ln/>
        </p:spPr>
        <p:txBody>
          <a:bodyPr wrap="none" rtlCol="0" anchor="t"/>
          <a:lstStyle/>
          <a:p>
            <a:pPr algn="ctr" indent="0" marL="0">
              <a:lnSpc>
                <a:spcPts val="3412"/>
              </a:lnSpc>
              <a:buNone/>
            </a:pPr>
            <a:r>
              <a:rPr lang="en-US" sz="2624" b="1" dirty="0">
                <a:solidFill>
                  <a:srgbClr val="FF726D"/>
                </a:solidFill>
                <a:latin typeface="Inconsolata" pitchFamily="34" charset="0"/>
                <a:ea typeface="Inconsolata" pitchFamily="34" charset="-122"/>
                <a:cs typeface="Inconsolata" pitchFamily="34" charset="-120"/>
              </a:rPr>
              <a:t>4</a:t>
            </a:r>
            <a:endParaRPr lang="en-US" sz="2624" dirty="0"/>
          </a:p>
        </p:txBody>
      </p:sp>
      <p:sp>
        <p:nvSpPr>
          <p:cNvPr id="24" name="Text 22"/>
          <p:cNvSpPr/>
          <p:nvPr/>
        </p:nvSpPr>
        <p:spPr>
          <a:xfrm>
            <a:off x="9042202" y="1666399"/>
            <a:ext cx="4457700" cy="368618"/>
          </a:xfrm>
          <a:prstGeom prst="rect">
            <a:avLst/>
          </a:prstGeom>
          <a:noFill/>
          <a:ln/>
        </p:spPr>
        <p:txBody>
          <a:bodyPr wrap="none" rtlCol="0" anchor="t"/>
          <a:lstStyle/>
          <a:p>
            <a:pPr algn="ctr" indent="0" marL="0">
              <a:lnSpc>
                <a:spcPts val="2843"/>
              </a:lnSpc>
              <a:buNone/>
            </a:pPr>
            <a:r>
              <a:rPr lang="en-US" sz="2187" b="1" dirty="0">
                <a:solidFill>
                  <a:srgbClr val="FF726D"/>
                </a:solidFill>
                <a:latin typeface="Inconsolata" pitchFamily="34" charset="0"/>
                <a:ea typeface="Inconsolata" pitchFamily="34" charset="-122"/>
                <a:cs typeface="Inconsolata" pitchFamily="34" charset="-120"/>
              </a:rPr>
              <a:t>Design Choices and Trade-Offs </a:t>
            </a:r>
            <a:pPr algn="ctr" indent="0" marL="0">
              <a:lnSpc>
                <a:spcPts val="2843"/>
              </a:lnSpc>
              <a:buNone/>
            </a:pPr>
            <a:r>
              <a:rPr lang="en-US" sz="2187" b="1" dirty="0">
                <a:solidFill>
                  <a:srgbClr val="000000"/>
                </a:solidFill>
                <a:latin typeface="Inconsolata" pitchFamily="34" charset="0"/>
                <a:ea typeface="Inconsolata" pitchFamily="34" charset="-122"/>
                <a:cs typeface="Inconsolata" pitchFamily="34" charset="-120"/>
              </a:rPr>
              <a:t>🤔</a:t>
            </a:r>
            <a:endParaRPr lang="en-US" sz="2187" dirty="0"/>
          </a:p>
        </p:txBody>
      </p:sp>
      <p:sp>
        <p:nvSpPr>
          <p:cNvPr id="25" name="Text 23"/>
          <p:cNvSpPr/>
          <p:nvPr/>
        </p:nvSpPr>
        <p:spPr>
          <a:xfrm>
            <a:off x="8967073" y="2257187"/>
            <a:ext cx="4607957" cy="1999059"/>
          </a:xfrm>
          <a:prstGeom prst="rect">
            <a:avLst/>
          </a:prstGeom>
          <a:noFill/>
          <a:ln/>
        </p:spPr>
        <p:txBody>
          <a:bodyPr wrap="square" rtlCol="0" anchor="t"/>
          <a:lstStyle/>
          <a:p>
            <a:pPr algn="ctr" indent="0" marL="0">
              <a:lnSpc>
                <a:spcPts val="3149"/>
              </a:lnSpc>
              <a:buNone/>
            </a:pPr>
            <a:r>
              <a:rPr lang="en-US" sz="1750" dirty="0">
                <a:solidFill>
                  <a:srgbClr val="DAD1E6"/>
                </a:solidFill>
                <a:latin typeface="Fira Sans" pitchFamily="34" charset="0"/>
                <a:ea typeface="Fira Sans" pitchFamily="34" charset="-122"/>
                <a:cs typeface="Fira Sans" pitchFamily="34" charset="-120"/>
              </a:rPr>
              <a:t>We made deliberate design choices to balance efficiency with the complexity of the system. By making thoughtful trade-offs, we were able to create a system that is both effective and manageable.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00000">
              <a:alpha val="80000"/>
            </a:srgbClr>
          </a:solidFill>
          <a:ln/>
        </p:spPr>
      </p:sp>
      <p:sp>
        <p:nvSpPr>
          <p:cNvPr id="6" name="Shape 3"/>
          <p:cNvSpPr/>
          <p:nvPr/>
        </p:nvSpPr>
        <p:spPr>
          <a:xfrm>
            <a:off x="833199" y="3465671"/>
            <a:ext cx="12964001" cy="15240"/>
          </a:xfrm>
          <a:prstGeom prst="rect">
            <a:avLst/>
          </a:prstGeom>
          <a:solidFill>
            <a:srgbClr val="FF6680"/>
          </a:solidFill>
          <a:ln/>
        </p:spPr>
      </p:sp>
      <p:sp>
        <p:nvSpPr>
          <p:cNvPr id="7" name="Shape 4"/>
          <p:cNvSpPr/>
          <p:nvPr/>
        </p:nvSpPr>
        <p:spPr>
          <a:xfrm>
            <a:off x="5109805" y="3465612"/>
            <a:ext cx="15240" cy="777597"/>
          </a:xfrm>
          <a:prstGeom prst="rect">
            <a:avLst/>
          </a:prstGeom>
          <a:solidFill>
            <a:srgbClr val="FF6680"/>
          </a:solidFill>
          <a:ln/>
        </p:spPr>
      </p:sp>
      <p:sp>
        <p:nvSpPr>
          <p:cNvPr id="8" name="Shape 5"/>
          <p:cNvSpPr/>
          <p:nvPr/>
        </p:nvSpPr>
        <p:spPr>
          <a:xfrm>
            <a:off x="4923115" y="3271302"/>
            <a:ext cx="388739" cy="388739"/>
          </a:xfrm>
          <a:prstGeom prst="roundRect">
            <a:avLst>
              <a:gd name="adj" fmla="val 17148"/>
            </a:avLst>
          </a:prstGeom>
          <a:solidFill>
            <a:srgbClr val="0E0C0C"/>
          </a:solidFill>
          <a:ln/>
        </p:spPr>
      </p:sp>
      <p:sp>
        <p:nvSpPr>
          <p:cNvPr id="9" name="Text 6"/>
          <p:cNvSpPr/>
          <p:nvPr/>
        </p:nvSpPr>
        <p:spPr>
          <a:xfrm>
            <a:off x="3342442" y="3057644"/>
            <a:ext cx="3413760" cy="310753"/>
          </a:xfrm>
          <a:prstGeom prst="rect">
            <a:avLst/>
          </a:prstGeom>
          <a:noFill/>
          <a:ln/>
        </p:spPr>
        <p:txBody>
          <a:bodyPr wrap="none" rtlCol="0" anchor="t"/>
          <a:lstStyle/>
          <a:p>
            <a:pPr algn="ctr" indent="0" marL="0">
              <a:lnSpc>
                <a:spcPts val="2447"/>
              </a:lnSpc>
              <a:buNone/>
            </a:pPr>
            <a:r>
              <a:rPr lang="en-US" sz="1882" b="1" dirty="0">
                <a:solidFill>
                  <a:srgbClr val="FF726D"/>
                </a:solidFill>
                <a:latin typeface="Inconsolata" pitchFamily="34" charset="0"/>
                <a:ea typeface="Inconsolata" pitchFamily="34" charset="-122"/>
                <a:cs typeface="Inconsolata" pitchFamily="34" charset="-120"/>
              </a:rPr>
              <a:t>The Source and destination  </a:t>
            </a:r>
            <a:endParaRPr lang="en-US" sz="1882" dirty="0"/>
          </a:p>
        </p:txBody>
      </p:sp>
      <p:sp>
        <p:nvSpPr>
          <p:cNvPr id="10" name="Text 7"/>
          <p:cNvSpPr/>
          <p:nvPr/>
        </p:nvSpPr>
        <p:spPr>
          <a:xfrm>
            <a:off x="756761" y="3527703"/>
            <a:ext cx="8585240" cy="286703"/>
          </a:xfrm>
          <a:prstGeom prst="rect">
            <a:avLst/>
          </a:prstGeom>
          <a:noFill/>
          <a:ln/>
        </p:spPr>
        <p:txBody>
          <a:bodyPr wrap="none" rtlCol="0" anchor="t"/>
          <a:lstStyle/>
          <a:p>
            <a:pPr algn="ctr" indent="0" marL="0">
              <a:lnSpc>
                <a:spcPts val="2258"/>
              </a:lnSpc>
              <a:buNone/>
            </a:pPr>
            <a:r>
              <a:rPr lang="en-US" sz="1255" dirty="0">
                <a:solidFill>
                  <a:srgbClr val="DAD1E6"/>
                </a:solidFill>
                <a:latin typeface="Fira Sans" pitchFamily="34" charset="0"/>
                <a:ea typeface="Fira Sans" pitchFamily="34" charset="-122"/>
                <a:cs typeface="Fira Sans" pitchFamily="34" charset="-120"/>
              </a:rPr>
              <a:t>V1 → source( Restaurant)</a:t>
            </a:r>
            <a:endParaRPr lang="en-US" sz="1255" dirty="0"/>
          </a:p>
        </p:txBody>
      </p:sp>
      <p:sp>
        <p:nvSpPr>
          <p:cNvPr id="11" name="Text 8"/>
          <p:cNvSpPr/>
          <p:nvPr/>
        </p:nvSpPr>
        <p:spPr>
          <a:xfrm>
            <a:off x="756761" y="3973711"/>
            <a:ext cx="8585240" cy="286703"/>
          </a:xfrm>
          <a:prstGeom prst="rect">
            <a:avLst/>
          </a:prstGeom>
          <a:noFill/>
          <a:ln/>
        </p:spPr>
        <p:txBody>
          <a:bodyPr wrap="none" rtlCol="0" anchor="t"/>
          <a:lstStyle/>
          <a:p>
            <a:pPr algn="ctr" indent="0" marL="0">
              <a:lnSpc>
                <a:spcPts val="2258"/>
              </a:lnSpc>
              <a:buNone/>
            </a:pPr>
            <a:r>
              <a:rPr lang="en-US" sz="1255" dirty="0">
                <a:solidFill>
                  <a:srgbClr val="DAD1E6"/>
                </a:solidFill>
                <a:latin typeface="Fira Sans" pitchFamily="34" charset="0"/>
                <a:ea typeface="Fira Sans" pitchFamily="34" charset="-122"/>
                <a:cs typeface="Fira Sans" pitchFamily="34" charset="-120"/>
              </a:rPr>
              <a:t>V7 → destination ( Delivery location 1)</a:t>
            </a:r>
            <a:endParaRPr lang="en-US" sz="1255" dirty="0"/>
          </a:p>
        </p:txBody>
      </p:sp>
      <p:sp>
        <p:nvSpPr>
          <p:cNvPr id="12" name="Text 9"/>
          <p:cNvSpPr/>
          <p:nvPr/>
        </p:nvSpPr>
        <p:spPr>
          <a:xfrm>
            <a:off x="756761" y="4419719"/>
            <a:ext cx="8585240" cy="286703"/>
          </a:xfrm>
          <a:prstGeom prst="rect">
            <a:avLst/>
          </a:prstGeom>
          <a:noFill/>
          <a:ln/>
        </p:spPr>
        <p:txBody>
          <a:bodyPr wrap="none" rtlCol="0" anchor="t"/>
          <a:lstStyle/>
          <a:p>
            <a:pPr algn="ctr" indent="0" marL="0">
              <a:lnSpc>
                <a:spcPts val="2258"/>
              </a:lnSpc>
              <a:buNone/>
            </a:pPr>
            <a:r>
              <a:rPr lang="en-US" sz="1255" dirty="0">
                <a:solidFill>
                  <a:srgbClr val="DAD1E6"/>
                </a:solidFill>
                <a:latin typeface="Fira Sans" pitchFamily="34" charset="0"/>
                <a:ea typeface="Fira Sans" pitchFamily="34" charset="-122"/>
                <a:cs typeface="Fira Sans" pitchFamily="34" charset="-120"/>
              </a:rPr>
              <a:t>V6 → destination ( Delivery location 2)</a:t>
            </a:r>
            <a:endParaRPr lang="en-US" sz="1255" dirty="0"/>
          </a:p>
        </p:txBody>
      </p:sp>
      <p:sp>
        <p:nvSpPr>
          <p:cNvPr id="13" name="Shape 10"/>
          <p:cNvSpPr/>
          <p:nvPr/>
        </p:nvSpPr>
        <p:spPr>
          <a:xfrm>
            <a:off x="9505236" y="2688134"/>
            <a:ext cx="15240" cy="777597"/>
          </a:xfrm>
          <a:prstGeom prst="rect">
            <a:avLst/>
          </a:prstGeom>
          <a:solidFill>
            <a:srgbClr val="FF6680"/>
          </a:solidFill>
          <a:ln/>
        </p:spPr>
      </p:sp>
      <p:sp>
        <p:nvSpPr>
          <p:cNvPr id="14" name="Shape 11"/>
          <p:cNvSpPr/>
          <p:nvPr/>
        </p:nvSpPr>
        <p:spPr>
          <a:xfrm>
            <a:off x="9318546" y="3271302"/>
            <a:ext cx="388739" cy="388739"/>
          </a:xfrm>
          <a:prstGeom prst="roundRect">
            <a:avLst>
              <a:gd name="adj" fmla="val 17148"/>
            </a:avLst>
          </a:prstGeom>
          <a:solidFill>
            <a:srgbClr val="0E0C0C"/>
          </a:solidFill>
          <a:ln/>
        </p:spPr>
      </p:sp>
      <p:sp>
        <p:nvSpPr>
          <p:cNvPr id="15" name="Text 12"/>
          <p:cNvSpPr/>
          <p:nvPr/>
        </p:nvSpPr>
        <p:spPr>
          <a:xfrm>
            <a:off x="8483679" y="580192"/>
            <a:ext cx="2194560" cy="310753"/>
          </a:xfrm>
          <a:prstGeom prst="rect">
            <a:avLst/>
          </a:prstGeom>
          <a:noFill/>
          <a:ln/>
        </p:spPr>
        <p:txBody>
          <a:bodyPr wrap="none" rtlCol="0" anchor="t"/>
          <a:lstStyle/>
          <a:p>
            <a:pPr algn="ctr" indent="0" marL="0">
              <a:lnSpc>
                <a:spcPts val="2447"/>
              </a:lnSpc>
              <a:buNone/>
            </a:pPr>
            <a:r>
              <a:rPr lang="en-US" sz="1882" b="1" dirty="0">
                <a:solidFill>
                  <a:srgbClr val="FF726D"/>
                </a:solidFill>
                <a:latin typeface="Inconsolata" pitchFamily="34" charset="0"/>
                <a:ea typeface="Inconsolata" pitchFamily="34" charset="-122"/>
                <a:cs typeface="Inconsolata" pitchFamily="34" charset="-120"/>
              </a:rPr>
              <a:t>The Shortest Path </a:t>
            </a:r>
            <a:endParaRPr lang="en-US" sz="1882" dirty="0"/>
          </a:p>
        </p:txBody>
      </p:sp>
      <p:sp>
        <p:nvSpPr>
          <p:cNvPr id="16" name="Text 13"/>
          <p:cNvSpPr/>
          <p:nvPr/>
        </p:nvSpPr>
        <p:spPr>
          <a:xfrm>
            <a:off x="5288280" y="1050250"/>
            <a:ext cx="8585359" cy="573405"/>
          </a:xfrm>
          <a:prstGeom prst="rect">
            <a:avLst/>
          </a:prstGeom>
          <a:noFill/>
          <a:ln/>
        </p:spPr>
        <p:txBody>
          <a:bodyPr wrap="square" rtlCol="0" anchor="t"/>
          <a:lstStyle/>
          <a:p>
            <a:pPr algn="ctr" indent="0" marL="0">
              <a:lnSpc>
                <a:spcPts val="2258"/>
              </a:lnSpc>
              <a:buNone/>
            </a:pPr>
            <a:r>
              <a:rPr lang="en-US" sz="1255" dirty="0">
                <a:solidFill>
                  <a:srgbClr val="DAD1E6"/>
                </a:solidFill>
                <a:latin typeface="Fira Sans" pitchFamily="34" charset="0"/>
                <a:ea typeface="Fira Sans" pitchFamily="34" charset="-122"/>
                <a:cs typeface="Fira Sans" pitchFamily="34" charset="-120"/>
              </a:rPr>
              <a:t>The shortest path is calculated based on which path gives the minimum cost. This path is chosen for delivery of food. This is to ensure the food is delivered within time and for an efficient service.</a:t>
            </a:r>
            <a:endParaRPr lang="en-US" sz="1255" dirty="0"/>
          </a:p>
        </p:txBody>
      </p:sp>
      <p:pic>
        <p:nvPicPr>
          <p:cNvPr id="17" name="Image 1" descr="preencoded.png">    </p:cNvPr>
          <p:cNvPicPr>
            <a:picLocks noChangeAspect="1"/>
          </p:cNvPicPr>
          <p:nvPr/>
        </p:nvPicPr>
        <p:blipFill>
          <a:blip r:embed="rId2"/>
          <a:stretch>
            <a:fillRect/>
          </a:stretch>
        </p:blipFill>
        <p:spPr>
          <a:xfrm>
            <a:off x="1055370" y="7161014"/>
            <a:ext cx="10998756" cy="352734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213277" y="708422"/>
            <a:ext cx="3876794" cy="629960"/>
          </a:xfrm>
          <a:prstGeom prst="rect">
            <a:avLst/>
          </a:prstGeom>
          <a:noFill/>
          <a:ln/>
        </p:spPr>
        <p:txBody>
          <a:bodyPr wrap="none" rtlCol="0" anchor="t"/>
          <a:lstStyle/>
          <a:p>
            <a:pPr indent="0" marL="0">
              <a:lnSpc>
                <a:spcPts val="4961"/>
              </a:lnSpc>
              <a:buNone/>
            </a:pPr>
            <a:r>
              <a:rPr lang="en-US" sz="3816" b="1" dirty="0">
                <a:solidFill>
                  <a:srgbClr val="FF726D"/>
                </a:solidFill>
                <a:latin typeface="Inconsolata" pitchFamily="34" charset="0"/>
                <a:ea typeface="Inconsolata" pitchFamily="34" charset="-122"/>
                <a:cs typeface="Inconsolata" pitchFamily="34" charset="-120"/>
              </a:rPr>
              <a:t>The delivery </a:t>
            </a:r>
            <a:endParaRPr lang="en-US" sz="3816" dirty="0"/>
          </a:p>
        </p:txBody>
      </p:sp>
      <p:sp>
        <p:nvSpPr>
          <p:cNvPr id="6" name="Text 3"/>
          <p:cNvSpPr/>
          <p:nvPr/>
        </p:nvSpPr>
        <p:spPr>
          <a:xfrm>
            <a:off x="6213277" y="1629132"/>
            <a:ext cx="7690247" cy="1046559"/>
          </a:xfrm>
          <a:prstGeom prst="rect">
            <a:avLst/>
          </a:prstGeom>
          <a:noFill/>
          <a:ln/>
        </p:spPr>
        <p:txBody>
          <a:bodyPr wrap="square" rtlCol="0" anchor="t"/>
          <a:lstStyle/>
          <a:p>
            <a:pPr indent="0" marL="0">
              <a:lnSpc>
                <a:spcPts val="2747"/>
              </a:lnSpc>
              <a:buNone/>
            </a:pPr>
            <a:r>
              <a:rPr lang="en-US" sz="1526" dirty="0">
                <a:solidFill>
                  <a:srgbClr val="DAD1E6"/>
                </a:solidFill>
                <a:latin typeface="Fira Sans" pitchFamily="34" charset="0"/>
                <a:ea typeface="Fira Sans" pitchFamily="34" charset="-122"/>
                <a:cs typeface="Fira Sans" pitchFamily="34" charset="-120"/>
              </a:rPr>
              <a:t>To calculate all the paths from the restaurant (v1) to the delivery places (v6 and v7) in the given graph and find the shortest path, we can use Dijkstra's algorithm. Here are the paths and the shortest path:</a:t>
            </a:r>
            <a:endParaRPr lang="en-US" sz="1526" dirty="0"/>
          </a:p>
        </p:txBody>
      </p:sp>
      <p:sp>
        <p:nvSpPr>
          <p:cNvPr id="7" name="Text 4"/>
          <p:cNvSpPr/>
          <p:nvPr/>
        </p:nvSpPr>
        <p:spPr>
          <a:xfrm>
            <a:off x="6213277" y="2869525"/>
            <a:ext cx="7690247" cy="348853"/>
          </a:xfrm>
          <a:prstGeom prst="rect">
            <a:avLst/>
          </a:prstGeom>
          <a:noFill/>
          <a:ln/>
        </p:spPr>
        <p:txBody>
          <a:bodyPr wrap="none" rtlCol="0" anchor="t"/>
          <a:lstStyle/>
          <a:p>
            <a:pPr indent="0" marL="0">
              <a:lnSpc>
                <a:spcPts val="2747"/>
              </a:lnSpc>
              <a:buNone/>
            </a:pPr>
            <a:r>
              <a:rPr lang="en-US" sz="1526" dirty="0">
                <a:solidFill>
                  <a:srgbClr val="DAD1E6"/>
                </a:solidFill>
                <a:latin typeface="Fira Sans" pitchFamily="34" charset="0"/>
                <a:ea typeface="Fira Sans" pitchFamily="34" charset="-122"/>
                <a:cs typeface="Fira Sans" pitchFamily="34" charset="-120"/>
              </a:rPr>
              <a:t>Paths from v1 to v6:</a:t>
            </a:r>
            <a:endParaRPr lang="en-US" sz="1526" dirty="0"/>
          </a:p>
        </p:txBody>
      </p:sp>
      <p:sp>
        <p:nvSpPr>
          <p:cNvPr id="8" name="Text 5"/>
          <p:cNvSpPr/>
          <p:nvPr/>
        </p:nvSpPr>
        <p:spPr>
          <a:xfrm>
            <a:off x="6523315" y="3412212"/>
            <a:ext cx="7380208" cy="348853"/>
          </a:xfrm>
          <a:prstGeom prst="rect">
            <a:avLst/>
          </a:prstGeom>
          <a:noFill/>
          <a:ln/>
        </p:spPr>
        <p:txBody>
          <a:bodyPr wrap="none" rtlCol="0" anchor="t"/>
          <a:lstStyle/>
          <a:p>
            <a:pPr algn="l" marL="342900" indent="-342900">
              <a:lnSpc>
                <a:spcPts val="2747"/>
              </a:lnSpc>
              <a:buSzPct val="100000"/>
              <a:buChar char="•"/>
            </a:pPr>
            <a:r>
              <a:rPr lang="en-US" sz="1526" dirty="0">
                <a:solidFill>
                  <a:srgbClr val="DAD1E6"/>
                </a:solidFill>
                <a:latin typeface="Fira Sans" pitchFamily="34" charset="0"/>
                <a:ea typeface="Fira Sans" pitchFamily="34" charset="-122"/>
                <a:cs typeface="Fira Sans" pitchFamily="34" charset="-120"/>
              </a:rPr>
              <a:t>v1 -&gt; v2 -&gt; v4 -&gt; v6</a:t>
            </a:r>
            <a:endParaRPr lang="en-US" sz="1526" dirty="0"/>
          </a:p>
        </p:txBody>
      </p:sp>
      <p:sp>
        <p:nvSpPr>
          <p:cNvPr id="9" name="Text 6"/>
          <p:cNvSpPr/>
          <p:nvPr/>
        </p:nvSpPr>
        <p:spPr>
          <a:xfrm>
            <a:off x="6523315" y="3857982"/>
            <a:ext cx="7380208" cy="348853"/>
          </a:xfrm>
          <a:prstGeom prst="rect">
            <a:avLst/>
          </a:prstGeom>
          <a:noFill/>
          <a:ln/>
        </p:spPr>
        <p:txBody>
          <a:bodyPr wrap="none" rtlCol="0" anchor="t"/>
          <a:lstStyle/>
          <a:p>
            <a:pPr algn="l" marL="342900" indent="-342900">
              <a:lnSpc>
                <a:spcPts val="2747"/>
              </a:lnSpc>
              <a:buSzPct val="100000"/>
              <a:buChar char="•"/>
            </a:pPr>
            <a:r>
              <a:rPr lang="en-US" sz="1526" dirty="0">
                <a:solidFill>
                  <a:srgbClr val="DAD1E6"/>
                </a:solidFill>
                <a:latin typeface="Fira Sans" pitchFamily="34" charset="0"/>
                <a:ea typeface="Fira Sans" pitchFamily="34" charset="-122"/>
                <a:cs typeface="Fira Sans" pitchFamily="34" charset="-120"/>
              </a:rPr>
              <a:t>v1 -&gt; v3 -&gt; v4 -&gt; v6</a:t>
            </a:r>
            <a:endParaRPr lang="en-US" sz="1526" dirty="0"/>
          </a:p>
        </p:txBody>
      </p:sp>
      <p:sp>
        <p:nvSpPr>
          <p:cNvPr id="10" name="Text 7"/>
          <p:cNvSpPr/>
          <p:nvPr/>
        </p:nvSpPr>
        <p:spPr>
          <a:xfrm>
            <a:off x="6213277" y="4400669"/>
            <a:ext cx="7690247" cy="348853"/>
          </a:xfrm>
          <a:prstGeom prst="rect">
            <a:avLst/>
          </a:prstGeom>
          <a:noFill/>
          <a:ln/>
        </p:spPr>
        <p:txBody>
          <a:bodyPr wrap="none" rtlCol="0" anchor="t"/>
          <a:lstStyle/>
          <a:p>
            <a:pPr indent="0" marL="0">
              <a:lnSpc>
                <a:spcPts val="2747"/>
              </a:lnSpc>
              <a:buNone/>
            </a:pPr>
            <a:r>
              <a:rPr lang="en-US" sz="1526" dirty="0">
                <a:solidFill>
                  <a:srgbClr val="DAD1E6"/>
                </a:solidFill>
                <a:latin typeface="Fira Sans" pitchFamily="34" charset="0"/>
                <a:ea typeface="Fira Sans" pitchFamily="34" charset="-122"/>
                <a:cs typeface="Fira Sans" pitchFamily="34" charset="-120"/>
              </a:rPr>
              <a:t>Paths from v1 to v7:</a:t>
            </a:r>
            <a:endParaRPr lang="en-US" sz="1526" dirty="0"/>
          </a:p>
        </p:txBody>
      </p:sp>
      <p:sp>
        <p:nvSpPr>
          <p:cNvPr id="11" name="Text 8"/>
          <p:cNvSpPr/>
          <p:nvPr/>
        </p:nvSpPr>
        <p:spPr>
          <a:xfrm>
            <a:off x="6523315" y="4943356"/>
            <a:ext cx="7380208" cy="348853"/>
          </a:xfrm>
          <a:prstGeom prst="rect">
            <a:avLst/>
          </a:prstGeom>
          <a:noFill/>
          <a:ln/>
        </p:spPr>
        <p:txBody>
          <a:bodyPr wrap="none" rtlCol="0" anchor="t"/>
          <a:lstStyle/>
          <a:p>
            <a:pPr algn="l" marL="342900" indent="-342900">
              <a:lnSpc>
                <a:spcPts val="2747"/>
              </a:lnSpc>
              <a:buSzPct val="100000"/>
              <a:buChar char="•"/>
            </a:pPr>
            <a:r>
              <a:rPr lang="en-US" sz="1526" dirty="0">
                <a:solidFill>
                  <a:srgbClr val="DAD1E6"/>
                </a:solidFill>
                <a:latin typeface="Fira Sans" pitchFamily="34" charset="0"/>
                <a:ea typeface="Fira Sans" pitchFamily="34" charset="-122"/>
                <a:cs typeface="Fira Sans" pitchFamily="34" charset="-120"/>
              </a:rPr>
              <a:t>v1 -&gt; v2 -&gt; v4 -&gt; v6 -&gt; v7</a:t>
            </a:r>
            <a:endParaRPr lang="en-US" sz="1526" dirty="0"/>
          </a:p>
        </p:txBody>
      </p:sp>
      <p:sp>
        <p:nvSpPr>
          <p:cNvPr id="12" name="Text 9"/>
          <p:cNvSpPr/>
          <p:nvPr/>
        </p:nvSpPr>
        <p:spPr>
          <a:xfrm>
            <a:off x="6523315" y="5389126"/>
            <a:ext cx="7380208" cy="348853"/>
          </a:xfrm>
          <a:prstGeom prst="rect">
            <a:avLst/>
          </a:prstGeom>
          <a:noFill/>
          <a:ln/>
        </p:spPr>
        <p:txBody>
          <a:bodyPr wrap="none" rtlCol="0" anchor="t"/>
          <a:lstStyle/>
          <a:p>
            <a:pPr algn="l" marL="342900" indent="-342900">
              <a:lnSpc>
                <a:spcPts val="2747"/>
              </a:lnSpc>
              <a:buSzPct val="100000"/>
              <a:buChar char="•"/>
            </a:pPr>
            <a:r>
              <a:rPr lang="en-US" sz="1526" dirty="0">
                <a:solidFill>
                  <a:srgbClr val="DAD1E6"/>
                </a:solidFill>
                <a:latin typeface="Fira Sans" pitchFamily="34" charset="0"/>
                <a:ea typeface="Fira Sans" pitchFamily="34" charset="-122"/>
                <a:cs typeface="Fira Sans" pitchFamily="34" charset="-120"/>
              </a:rPr>
              <a:t>v1 -&gt; v3 -&gt; v4 -&gt; v6 -&gt; v7</a:t>
            </a:r>
            <a:endParaRPr lang="en-US" sz="1526" dirty="0"/>
          </a:p>
        </p:txBody>
      </p:sp>
      <p:sp>
        <p:nvSpPr>
          <p:cNvPr id="13" name="Text 10"/>
          <p:cNvSpPr/>
          <p:nvPr/>
        </p:nvSpPr>
        <p:spPr>
          <a:xfrm>
            <a:off x="6213277" y="5931813"/>
            <a:ext cx="7690247" cy="697706"/>
          </a:xfrm>
          <a:prstGeom prst="rect">
            <a:avLst/>
          </a:prstGeom>
          <a:noFill/>
          <a:ln/>
        </p:spPr>
        <p:txBody>
          <a:bodyPr wrap="square" rtlCol="0" anchor="t"/>
          <a:lstStyle/>
          <a:p>
            <a:pPr indent="0" marL="0">
              <a:lnSpc>
                <a:spcPts val="2747"/>
              </a:lnSpc>
              <a:buNone/>
            </a:pPr>
            <a:r>
              <a:rPr lang="en-US" sz="1526" dirty="0">
                <a:solidFill>
                  <a:srgbClr val="DAD1E6"/>
                </a:solidFill>
                <a:latin typeface="Fira Sans" pitchFamily="34" charset="0"/>
                <a:ea typeface="Fira Sans" pitchFamily="34" charset="-122"/>
                <a:cs typeface="Fira Sans" pitchFamily="34" charset="-120"/>
              </a:rPr>
              <a:t>Shortest path from v1 to v6: v1 -&gt; v3 -&gt; v4 -&gt; v6 Shortest path from v1 to v7: v1 -&gt; v3 -&gt; v4 -&gt; v6 -&gt; v7</a:t>
            </a:r>
            <a:endParaRPr lang="en-US" sz="1526" dirty="0"/>
          </a:p>
        </p:txBody>
      </p:sp>
      <p:sp>
        <p:nvSpPr>
          <p:cNvPr id="14" name="Text 11"/>
          <p:cNvSpPr/>
          <p:nvPr/>
        </p:nvSpPr>
        <p:spPr>
          <a:xfrm>
            <a:off x="6213277" y="6823353"/>
            <a:ext cx="7690247" cy="697706"/>
          </a:xfrm>
          <a:prstGeom prst="rect">
            <a:avLst/>
          </a:prstGeom>
          <a:noFill/>
          <a:ln/>
        </p:spPr>
        <p:txBody>
          <a:bodyPr wrap="square" rtlCol="0" anchor="t"/>
          <a:lstStyle/>
          <a:p>
            <a:pPr indent="0" marL="0">
              <a:lnSpc>
                <a:spcPts val="2747"/>
              </a:lnSpc>
              <a:buNone/>
            </a:pPr>
            <a:r>
              <a:rPr lang="en-US" sz="1526" dirty="0">
                <a:solidFill>
                  <a:srgbClr val="DAD1E6"/>
                </a:solidFill>
                <a:latin typeface="Fira Sans" pitchFamily="34" charset="0"/>
                <a:ea typeface="Fira Sans" pitchFamily="34" charset="-122"/>
                <a:cs typeface="Fira Sans" pitchFamily="34" charset="-120"/>
              </a:rPr>
              <a:t>These paths represent the different routes from the restaurant to the delivery places, and the shortest path provides the most efficient route for food delivery.</a:t>
            </a:r>
            <a:endParaRPr lang="en-US" sz="1526"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1404818"/>
            <a:ext cx="4511040" cy="722114"/>
          </a:xfrm>
          <a:prstGeom prst="rect">
            <a:avLst/>
          </a:prstGeom>
          <a:noFill/>
          <a:ln/>
        </p:spPr>
        <p:txBody>
          <a:bodyPr wrap="none" rtlCol="0" anchor="t"/>
          <a:lstStyle/>
          <a:p>
            <a:pPr indent="0" marL="0">
              <a:lnSpc>
                <a:spcPts val="5686"/>
              </a:lnSpc>
              <a:buNone/>
            </a:pPr>
            <a:r>
              <a:rPr lang="en-US" sz="4374" b="1" dirty="0">
                <a:solidFill>
                  <a:srgbClr val="FF726D"/>
                </a:solidFill>
                <a:latin typeface="Inconsolata" pitchFamily="34" charset="0"/>
                <a:ea typeface="Inconsolata" pitchFamily="34" charset="-122"/>
                <a:cs typeface="Inconsolata" pitchFamily="34" charset="-120"/>
              </a:rPr>
              <a:t>The Orders Queue</a:t>
            </a:r>
            <a:endParaRPr lang="en-US" sz="4374" dirty="0"/>
          </a:p>
        </p:txBody>
      </p:sp>
      <p:sp>
        <p:nvSpPr>
          <p:cNvPr id="6" name="Text 3"/>
          <p:cNvSpPr/>
          <p:nvPr/>
        </p:nvSpPr>
        <p:spPr>
          <a:xfrm>
            <a:off x="6319599" y="2460188"/>
            <a:ext cx="7477601" cy="399812"/>
          </a:xfrm>
          <a:prstGeom prst="rect">
            <a:avLst/>
          </a:prstGeom>
          <a:noFill/>
          <a:ln/>
        </p:spPr>
        <p:txBody>
          <a:bodyPr wrap="none" rtlCol="0" anchor="t"/>
          <a:lstStyle/>
          <a:p>
            <a:pPr indent="0" marL="0">
              <a:lnSpc>
                <a:spcPts val="3149"/>
              </a:lnSpc>
              <a:buNone/>
            </a:pPr>
            <a:endParaRPr lang="en-US" sz="1750" dirty="0"/>
          </a:p>
        </p:txBody>
      </p:sp>
      <p:pic>
        <p:nvPicPr>
          <p:cNvPr id="7" name="Image 1" descr="preencoded.png">    </p:cNvPr>
          <p:cNvPicPr>
            <a:picLocks noChangeAspect="1"/>
          </p:cNvPicPr>
          <p:nvPr/>
        </p:nvPicPr>
        <p:blipFill>
          <a:blip r:embed="rId2"/>
          <a:stretch>
            <a:fillRect/>
          </a:stretch>
        </p:blipFill>
        <p:spPr>
          <a:xfrm>
            <a:off x="6319599" y="3082171"/>
            <a:ext cx="7477601" cy="374249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1188601" y="2004655"/>
            <a:ext cx="12608600" cy="799624"/>
          </a:xfrm>
          <a:prstGeom prst="rect">
            <a:avLst/>
          </a:prstGeom>
          <a:noFill/>
          <a:ln/>
        </p:spPr>
        <p:txBody>
          <a:bodyPr wrap="square" rtlCol="0" anchor="t"/>
          <a:lstStyle/>
          <a:p>
            <a:pPr algn="l" marL="342900" indent="-342900">
              <a:lnSpc>
                <a:spcPts val="3149"/>
              </a:lnSpc>
              <a:buSzPct val="100000"/>
              <a:buFont typeface="+mj-lt"/>
              <a:buAutoNum type="arabicPeriod" startAt="1"/>
            </a:pPr>
            <a:r>
              <a:rPr lang="en-US" sz="1750" dirty="0">
                <a:solidFill>
                  <a:srgbClr val="DAD1E6"/>
                </a:solidFill>
                <a:latin typeface="Fira Sans" pitchFamily="34" charset="0"/>
                <a:ea typeface="Fira Sans" pitchFamily="34" charset="-122"/>
                <a:cs typeface="Fira Sans" pitchFamily="34" charset="-120"/>
              </a:rPr>
              <a:t>Define the Queue: Create a queue data structure that will hold the orders. The queue can be implemented using an array or a linked list.</a:t>
            </a:r>
            <a:endParaRPr lang="en-US" sz="1750" dirty="0"/>
          </a:p>
        </p:txBody>
      </p:sp>
      <p:sp>
        <p:nvSpPr>
          <p:cNvPr id="5" name="Text 3"/>
          <p:cNvSpPr/>
          <p:nvPr/>
        </p:nvSpPr>
        <p:spPr>
          <a:xfrm>
            <a:off x="1188601" y="2915364"/>
            <a:ext cx="12608600" cy="799624"/>
          </a:xfrm>
          <a:prstGeom prst="rect">
            <a:avLst/>
          </a:prstGeom>
          <a:noFill/>
          <a:ln/>
        </p:spPr>
        <p:txBody>
          <a:bodyPr wrap="square" rtlCol="0" anchor="t"/>
          <a:lstStyle/>
          <a:p>
            <a:pPr algn="l" marL="342900" indent="-342900">
              <a:lnSpc>
                <a:spcPts val="3149"/>
              </a:lnSpc>
              <a:buSzPct val="100000"/>
              <a:buFont typeface="+mj-lt"/>
              <a:buAutoNum type="arabicPeriod" startAt="2"/>
            </a:pPr>
            <a:r>
              <a:rPr lang="en-US" sz="1750" dirty="0">
                <a:solidFill>
                  <a:srgbClr val="DAD1E6"/>
                </a:solidFill>
                <a:latin typeface="Fira Sans" pitchFamily="34" charset="0"/>
                <a:ea typeface="Fira Sans" pitchFamily="34" charset="-122"/>
                <a:cs typeface="Fira Sans" pitchFamily="34" charset="-120"/>
              </a:rPr>
              <a:t>Enqueue: When a new order comes in, add it to the end of the queue. This operation is called enqueue. The order will wait in the queue until it's ready to be processed.</a:t>
            </a:r>
            <a:endParaRPr lang="en-US" sz="1750" dirty="0"/>
          </a:p>
        </p:txBody>
      </p:sp>
      <p:sp>
        <p:nvSpPr>
          <p:cNvPr id="6" name="Text 4"/>
          <p:cNvSpPr/>
          <p:nvPr/>
        </p:nvSpPr>
        <p:spPr>
          <a:xfrm>
            <a:off x="1188601" y="3826073"/>
            <a:ext cx="12608600" cy="799624"/>
          </a:xfrm>
          <a:prstGeom prst="rect">
            <a:avLst/>
          </a:prstGeom>
          <a:noFill/>
          <a:ln/>
        </p:spPr>
        <p:txBody>
          <a:bodyPr wrap="square" rtlCol="0" anchor="t"/>
          <a:lstStyle/>
          <a:p>
            <a:pPr algn="l" marL="342900" indent="-342900">
              <a:lnSpc>
                <a:spcPts val="3149"/>
              </a:lnSpc>
              <a:buSzPct val="100000"/>
              <a:buFont typeface="+mj-lt"/>
              <a:buAutoNum type="arabicPeriod" startAt="3"/>
            </a:pPr>
            <a:r>
              <a:rPr lang="en-US" sz="1750" dirty="0">
                <a:solidFill>
                  <a:srgbClr val="DAD1E6"/>
                </a:solidFill>
                <a:latin typeface="Fira Sans" pitchFamily="34" charset="0"/>
                <a:ea typeface="Fira Sans" pitchFamily="34" charset="-122"/>
                <a:cs typeface="Fira Sans" pitchFamily="34" charset="-120"/>
              </a:rPr>
              <a:t>Dequeue: To process an order, remove it from the front of the queue. This operation is called dequeue. The order at the front of the queue is the one that has been waiting the longest, so it is the next one to be processed.</a:t>
            </a:r>
            <a:endParaRPr lang="en-US" sz="1750" dirty="0"/>
          </a:p>
        </p:txBody>
      </p:sp>
      <p:sp>
        <p:nvSpPr>
          <p:cNvPr id="7" name="Text 5"/>
          <p:cNvSpPr/>
          <p:nvPr/>
        </p:nvSpPr>
        <p:spPr>
          <a:xfrm>
            <a:off x="1188601" y="4736783"/>
            <a:ext cx="12608600" cy="799624"/>
          </a:xfrm>
          <a:prstGeom prst="rect">
            <a:avLst/>
          </a:prstGeom>
          <a:noFill/>
          <a:ln/>
        </p:spPr>
        <p:txBody>
          <a:bodyPr wrap="square" rtlCol="0" anchor="t"/>
          <a:lstStyle/>
          <a:p>
            <a:pPr algn="l" marL="342900" indent="-342900">
              <a:lnSpc>
                <a:spcPts val="3149"/>
              </a:lnSpc>
              <a:buSzPct val="100000"/>
              <a:buFont typeface="+mj-lt"/>
              <a:buAutoNum type="arabicPeriod" startAt="4"/>
            </a:pPr>
            <a:r>
              <a:rPr lang="en-US" sz="1750" dirty="0">
                <a:solidFill>
                  <a:srgbClr val="DAD1E6"/>
                </a:solidFill>
                <a:latin typeface="Fira Sans" pitchFamily="34" charset="0"/>
                <a:ea typeface="Fira Sans" pitchFamily="34" charset="-122"/>
                <a:cs typeface="Fira Sans" pitchFamily="34" charset="-120"/>
              </a:rPr>
              <a:t>Process the Order: Take the dequeued order and prepare the food accordingly. This step involves cooking, assembling, and packaging the food.</a:t>
            </a:r>
            <a:endParaRPr lang="en-US" sz="1750" dirty="0"/>
          </a:p>
        </p:txBody>
      </p:sp>
      <p:sp>
        <p:nvSpPr>
          <p:cNvPr id="8" name="Text 6"/>
          <p:cNvSpPr/>
          <p:nvPr/>
        </p:nvSpPr>
        <p:spPr>
          <a:xfrm>
            <a:off x="1188601" y="5647492"/>
            <a:ext cx="12608600" cy="799624"/>
          </a:xfrm>
          <a:prstGeom prst="rect">
            <a:avLst/>
          </a:prstGeom>
          <a:noFill/>
          <a:ln/>
        </p:spPr>
        <p:txBody>
          <a:bodyPr wrap="square" rtlCol="0" anchor="t"/>
          <a:lstStyle/>
          <a:p>
            <a:pPr algn="l" marL="342900" indent="-342900">
              <a:lnSpc>
                <a:spcPts val="3149"/>
              </a:lnSpc>
              <a:buSzPct val="100000"/>
              <a:buFont typeface="+mj-lt"/>
              <a:buAutoNum type="arabicPeriod" startAt="5"/>
            </a:pPr>
            <a:r>
              <a:rPr lang="en-US" sz="1750" dirty="0">
                <a:solidFill>
                  <a:srgbClr val="DAD1E6"/>
                </a:solidFill>
                <a:latin typeface="Fira Sans" pitchFamily="34" charset="0"/>
                <a:ea typeface="Fira Sans" pitchFamily="34" charset="-122"/>
                <a:cs typeface="Fira Sans" pitchFamily="34" charset="-120"/>
              </a:rPr>
              <a:t>Repeat: Continue the process of dequeuing and processing orders until the queue becomes empty. If new orders arrive while the queue is being processed, enqueue them at the end of the queue.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747951" y="726519"/>
            <a:ext cx="5532120" cy="648295"/>
          </a:xfrm>
          <a:prstGeom prst="rect">
            <a:avLst/>
          </a:prstGeom>
          <a:noFill/>
          <a:ln/>
        </p:spPr>
        <p:txBody>
          <a:bodyPr wrap="none" rtlCol="0" anchor="t"/>
          <a:lstStyle/>
          <a:p>
            <a:pPr indent="0" marL="0">
              <a:lnSpc>
                <a:spcPts val="5105"/>
              </a:lnSpc>
              <a:buNone/>
            </a:pPr>
            <a:r>
              <a:rPr lang="en-US" sz="3927" b="1" dirty="0">
                <a:solidFill>
                  <a:srgbClr val="FF726D"/>
                </a:solidFill>
                <a:latin typeface="Inconsolata" pitchFamily="34" charset="0"/>
                <a:ea typeface="Inconsolata" pitchFamily="34" charset="-122"/>
                <a:cs typeface="Inconsolata" pitchFamily="34" charset="-120"/>
              </a:rPr>
              <a:t>Practical Applications</a:t>
            </a:r>
            <a:endParaRPr lang="en-US" sz="3927" dirty="0"/>
          </a:p>
        </p:txBody>
      </p:sp>
      <p:pic>
        <p:nvPicPr>
          <p:cNvPr id="5" name="Image 0" descr="preencoded.png">    </p:cNvPr>
          <p:cNvPicPr>
            <a:picLocks noChangeAspect="1"/>
          </p:cNvPicPr>
          <p:nvPr/>
        </p:nvPicPr>
        <p:blipFill>
          <a:blip r:embed="rId1"/>
          <a:stretch>
            <a:fillRect/>
          </a:stretch>
        </p:blipFill>
        <p:spPr>
          <a:xfrm>
            <a:off x="1475542" y="1666399"/>
            <a:ext cx="2888575" cy="2888575"/>
          </a:xfrm>
          <a:prstGeom prst="rect">
            <a:avLst/>
          </a:prstGeom>
        </p:spPr>
      </p:pic>
      <p:sp>
        <p:nvSpPr>
          <p:cNvPr id="6" name="Text 3"/>
          <p:cNvSpPr/>
          <p:nvPr/>
        </p:nvSpPr>
        <p:spPr>
          <a:xfrm>
            <a:off x="1251228" y="4466630"/>
            <a:ext cx="3238500" cy="324088"/>
          </a:xfrm>
          <a:prstGeom prst="rect">
            <a:avLst/>
          </a:prstGeom>
          <a:noFill/>
          <a:ln/>
        </p:spPr>
        <p:txBody>
          <a:bodyPr wrap="none" rtlCol="0" anchor="t"/>
          <a:lstStyle/>
          <a:p>
            <a:pPr algn="ctr" indent="0" marL="0">
              <a:lnSpc>
                <a:spcPts val="2552"/>
              </a:lnSpc>
              <a:buNone/>
            </a:pPr>
            <a:r>
              <a:rPr lang="en-US" sz="1963" b="1" dirty="0">
                <a:solidFill>
                  <a:srgbClr val="FF726D"/>
                </a:solidFill>
                <a:latin typeface="Inconsolata" pitchFamily="34" charset="0"/>
                <a:ea typeface="Inconsolata" pitchFamily="34" charset="-122"/>
                <a:cs typeface="Inconsolata" pitchFamily="34" charset="-120"/>
              </a:rPr>
              <a:t>Package Delivery Routing </a:t>
            </a:r>
            <a:endParaRPr lang="en-US" sz="1963" dirty="0"/>
          </a:p>
        </p:txBody>
      </p:sp>
      <p:sp>
        <p:nvSpPr>
          <p:cNvPr id="7" name="Text 4"/>
          <p:cNvSpPr/>
          <p:nvPr/>
        </p:nvSpPr>
        <p:spPr>
          <a:xfrm>
            <a:off x="747951" y="4990148"/>
            <a:ext cx="4245173" cy="2512814"/>
          </a:xfrm>
          <a:prstGeom prst="rect">
            <a:avLst/>
          </a:prstGeom>
          <a:noFill/>
          <a:ln/>
        </p:spPr>
        <p:txBody>
          <a:bodyPr wrap="square" rtlCol="0" anchor="t"/>
          <a:lstStyle/>
          <a:p>
            <a:pPr algn="ctr" indent="0" marL="0">
              <a:lnSpc>
                <a:spcPts val="2827"/>
              </a:lnSpc>
              <a:buNone/>
            </a:pPr>
            <a:r>
              <a:rPr lang="en-US" sz="1571" dirty="0">
                <a:solidFill>
                  <a:srgbClr val="DAD1E6"/>
                </a:solidFill>
                <a:latin typeface="Fira Sans" pitchFamily="34" charset="0"/>
                <a:ea typeface="Fira Sans" pitchFamily="34" charset="-122"/>
                <a:cs typeface="Fira Sans" pitchFamily="34" charset="-120"/>
              </a:rPr>
              <a:t>The hybrid data structure can be applied to optimise package delivery routing systems. By representing the road network as a graph and using the queue to store delivery orders, the system can efficiently calculate the shortest paths between locations and dispatch delivery vehicles accordingly.</a:t>
            </a:r>
            <a:endParaRPr lang="en-US" sz="1571" dirty="0"/>
          </a:p>
        </p:txBody>
      </p:sp>
      <p:pic>
        <p:nvPicPr>
          <p:cNvPr id="8" name="Image 1" descr="preencoded.png">    </p:cNvPr>
          <p:cNvPicPr>
            <a:picLocks noChangeAspect="1"/>
          </p:cNvPicPr>
          <p:nvPr/>
        </p:nvPicPr>
        <p:blipFill>
          <a:blip r:embed="rId2"/>
          <a:stretch>
            <a:fillRect/>
          </a:stretch>
        </p:blipFill>
        <p:spPr>
          <a:xfrm>
            <a:off x="5870972" y="1666399"/>
            <a:ext cx="2888575" cy="2888575"/>
          </a:xfrm>
          <a:prstGeom prst="rect">
            <a:avLst/>
          </a:prstGeom>
        </p:spPr>
      </p:pic>
      <p:sp>
        <p:nvSpPr>
          <p:cNvPr id="9" name="Text 5"/>
          <p:cNvSpPr/>
          <p:nvPr/>
        </p:nvSpPr>
        <p:spPr>
          <a:xfrm>
            <a:off x="5192554" y="4466630"/>
            <a:ext cx="4245173" cy="648176"/>
          </a:xfrm>
          <a:prstGeom prst="rect">
            <a:avLst/>
          </a:prstGeom>
          <a:noFill/>
          <a:ln/>
        </p:spPr>
        <p:txBody>
          <a:bodyPr wrap="square" rtlCol="0" anchor="t"/>
          <a:lstStyle/>
          <a:p>
            <a:pPr algn="ctr" indent="0" marL="0">
              <a:lnSpc>
                <a:spcPts val="2552"/>
              </a:lnSpc>
              <a:buNone/>
            </a:pPr>
            <a:r>
              <a:rPr lang="en-US" sz="1963" b="1" dirty="0">
                <a:solidFill>
                  <a:srgbClr val="FF726D"/>
                </a:solidFill>
                <a:latin typeface="Inconsolata" pitchFamily="34" charset="0"/>
                <a:ea typeface="Inconsolata" pitchFamily="34" charset="-122"/>
                <a:cs typeface="Inconsolata" pitchFamily="34" charset="-120"/>
              </a:rPr>
              <a:t>Ride-Sharing and Taxi Dispatch </a:t>
            </a:r>
            <a:pPr algn="ctr" indent="0" marL="0">
              <a:lnSpc>
                <a:spcPts val="2552"/>
              </a:lnSpc>
              <a:buNone/>
            </a:pPr>
            <a:r>
              <a:rPr lang="en-US" sz="1963" b="1" dirty="0">
                <a:solidFill>
                  <a:srgbClr val="000000"/>
                </a:solidFill>
                <a:latin typeface="Inconsolata" pitchFamily="34" charset="0"/>
                <a:ea typeface="Inconsolata" pitchFamily="34" charset="-122"/>
                <a:cs typeface="Inconsolata" pitchFamily="34" charset="-120"/>
              </a:rPr>
              <a:t>🚚</a:t>
            </a:r>
            <a:endParaRPr lang="en-US" sz="1963" dirty="0"/>
          </a:p>
        </p:txBody>
      </p:sp>
      <p:sp>
        <p:nvSpPr>
          <p:cNvPr id="10" name="Text 6"/>
          <p:cNvSpPr/>
          <p:nvPr/>
        </p:nvSpPr>
        <p:spPr>
          <a:xfrm>
            <a:off x="5192554" y="5314236"/>
            <a:ext cx="4245173" cy="1794867"/>
          </a:xfrm>
          <a:prstGeom prst="rect">
            <a:avLst/>
          </a:prstGeom>
          <a:noFill/>
          <a:ln/>
        </p:spPr>
        <p:txBody>
          <a:bodyPr wrap="square" rtlCol="0" anchor="t"/>
          <a:lstStyle/>
          <a:p>
            <a:pPr algn="ctr" indent="0" marL="0">
              <a:lnSpc>
                <a:spcPts val="2827"/>
              </a:lnSpc>
              <a:buNone/>
            </a:pPr>
            <a:r>
              <a:rPr lang="en-US" sz="1571" dirty="0">
                <a:solidFill>
                  <a:srgbClr val="DAD1E6"/>
                </a:solidFill>
                <a:latin typeface="Fira Sans" pitchFamily="34" charset="0"/>
                <a:ea typeface="Fira Sans" pitchFamily="34" charset="-122"/>
                <a:cs typeface="Fira Sans" pitchFamily="34" charset="-120"/>
              </a:rPr>
              <a:t> By using the graph to model the road network and the queue to manage ride requests, the system can efficiently calculate optimal routes, match riders with available drivers, and minimise wait times.</a:t>
            </a:r>
            <a:endParaRPr lang="en-US" sz="1571" dirty="0"/>
          </a:p>
        </p:txBody>
      </p:sp>
      <p:pic>
        <p:nvPicPr>
          <p:cNvPr id="11" name="Image 2" descr="preencoded.png">    </p:cNvPr>
          <p:cNvPicPr>
            <a:picLocks noChangeAspect="1"/>
          </p:cNvPicPr>
          <p:nvPr/>
        </p:nvPicPr>
        <p:blipFill>
          <a:blip r:embed="rId3"/>
          <a:stretch>
            <a:fillRect/>
          </a:stretch>
        </p:blipFill>
        <p:spPr>
          <a:xfrm>
            <a:off x="10266402" y="1666399"/>
            <a:ext cx="2888575" cy="2888575"/>
          </a:xfrm>
          <a:prstGeom prst="rect">
            <a:avLst/>
          </a:prstGeom>
        </p:spPr>
      </p:pic>
      <p:sp>
        <p:nvSpPr>
          <p:cNvPr id="12" name="Text 7"/>
          <p:cNvSpPr/>
          <p:nvPr/>
        </p:nvSpPr>
        <p:spPr>
          <a:xfrm>
            <a:off x="10010894" y="4466630"/>
            <a:ext cx="3497580" cy="324088"/>
          </a:xfrm>
          <a:prstGeom prst="rect">
            <a:avLst/>
          </a:prstGeom>
          <a:noFill/>
          <a:ln/>
        </p:spPr>
        <p:txBody>
          <a:bodyPr wrap="none" rtlCol="0" anchor="t"/>
          <a:lstStyle/>
          <a:p>
            <a:pPr algn="ctr" indent="0" marL="0">
              <a:lnSpc>
                <a:spcPts val="2552"/>
              </a:lnSpc>
              <a:buNone/>
            </a:pPr>
            <a:r>
              <a:rPr lang="en-US" sz="1963" b="1" dirty="0">
                <a:solidFill>
                  <a:srgbClr val="FF726D"/>
                </a:solidFill>
                <a:latin typeface="Inconsolata" pitchFamily="34" charset="0"/>
                <a:ea typeface="Inconsolata" pitchFamily="34" charset="-122"/>
                <a:cs typeface="Inconsolata" pitchFamily="34" charset="-120"/>
              </a:rPr>
              <a:t>Emergency Service Dispatch </a:t>
            </a:r>
            <a:endParaRPr lang="en-US" sz="1963" dirty="0"/>
          </a:p>
        </p:txBody>
      </p:sp>
      <p:sp>
        <p:nvSpPr>
          <p:cNvPr id="13" name="Text 8"/>
          <p:cNvSpPr/>
          <p:nvPr/>
        </p:nvSpPr>
        <p:spPr>
          <a:xfrm>
            <a:off x="9637157" y="4990148"/>
            <a:ext cx="4245173" cy="2153841"/>
          </a:xfrm>
          <a:prstGeom prst="rect">
            <a:avLst/>
          </a:prstGeom>
          <a:noFill/>
          <a:ln/>
        </p:spPr>
        <p:txBody>
          <a:bodyPr wrap="square" rtlCol="0" anchor="t"/>
          <a:lstStyle/>
          <a:p>
            <a:pPr algn="ctr" indent="0" marL="0">
              <a:lnSpc>
                <a:spcPts val="2827"/>
              </a:lnSpc>
              <a:buNone/>
            </a:pPr>
            <a:r>
              <a:rPr lang="en-US" sz="1571" dirty="0">
                <a:solidFill>
                  <a:srgbClr val="DAD1E6"/>
                </a:solidFill>
                <a:latin typeface="Fira Sans" pitchFamily="34" charset="0"/>
                <a:ea typeface="Fira Sans" pitchFamily="34" charset="-122"/>
                <a:cs typeface="Fira Sans" pitchFamily="34" charset="-120"/>
              </a:rPr>
              <a:t> The hybrid data structure can be employed in emergency service systems, such as ambulance dispatch or fire department operations.  This combination enables swift and effective emergency response, potentially saving lives and minimising damages.</a:t>
            </a:r>
            <a:endParaRPr lang="en-US" sz="157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a:ln/>
        </p:spPr>
      </p:sp>
      <p:sp>
        <p:nvSpPr>
          <p:cNvPr id="6" name="Text 3"/>
          <p:cNvSpPr/>
          <p:nvPr/>
        </p:nvSpPr>
        <p:spPr>
          <a:xfrm>
            <a:off x="640913" y="780098"/>
            <a:ext cx="4267200" cy="555427"/>
          </a:xfrm>
          <a:prstGeom prst="rect">
            <a:avLst/>
          </a:prstGeom>
          <a:noFill/>
          <a:ln/>
        </p:spPr>
        <p:txBody>
          <a:bodyPr wrap="none" rtlCol="0" anchor="t"/>
          <a:lstStyle/>
          <a:p>
            <a:pPr indent="0" marL="0">
              <a:lnSpc>
                <a:spcPts val="4374"/>
              </a:lnSpc>
              <a:buNone/>
            </a:pPr>
            <a:r>
              <a:rPr lang="en-US" sz="3365" b="1" dirty="0">
                <a:solidFill>
                  <a:srgbClr val="FF726D"/>
                </a:solidFill>
                <a:latin typeface="Inconsolata" pitchFamily="34" charset="0"/>
                <a:ea typeface="Inconsolata" pitchFamily="34" charset="-122"/>
                <a:cs typeface="Inconsolata" pitchFamily="34" charset="-120"/>
              </a:rPr>
              <a:t>Performance Analysis</a:t>
            </a:r>
            <a:endParaRPr lang="en-US" sz="3365" dirty="0"/>
          </a:p>
        </p:txBody>
      </p:sp>
      <p:sp>
        <p:nvSpPr>
          <p:cNvPr id="7" name="Shape 4"/>
          <p:cNvSpPr/>
          <p:nvPr/>
        </p:nvSpPr>
        <p:spPr>
          <a:xfrm>
            <a:off x="833199" y="6166842"/>
            <a:ext cx="12964001" cy="15240"/>
          </a:xfrm>
          <a:prstGeom prst="rect">
            <a:avLst/>
          </a:prstGeom>
          <a:solidFill>
            <a:srgbClr val="FF6680"/>
          </a:solidFill>
          <a:ln/>
        </p:spPr>
      </p:sp>
      <p:sp>
        <p:nvSpPr>
          <p:cNvPr id="8" name="Shape 5"/>
          <p:cNvSpPr/>
          <p:nvPr/>
        </p:nvSpPr>
        <p:spPr>
          <a:xfrm>
            <a:off x="4010978" y="6166842"/>
            <a:ext cx="15240" cy="777597"/>
          </a:xfrm>
          <a:prstGeom prst="rect">
            <a:avLst/>
          </a:prstGeom>
          <a:solidFill>
            <a:srgbClr val="FF6680"/>
          </a:solidFill>
          <a:ln/>
        </p:spPr>
      </p:sp>
      <p:sp>
        <p:nvSpPr>
          <p:cNvPr id="9" name="Shape 6"/>
          <p:cNvSpPr/>
          <p:nvPr/>
        </p:nvSpPr>
        <p:spPr>
          <a:xfrm>
            <a:off x="3768685" y="5916930"/>
            <a:ext cx="499943" cy="499943"/>
          </a:xfrm>
          <a:prstGeom prst="roundRect">
            <a:avLst>
              <a:gd name="adj" fmla="val 13333"/>
            </a:avLst>
          </a:prstGeom>
          <a:solidFill>
            <a:srgbClr val="312140"/>
          </a:solidFill>
          <a:ln/>
        </p:spPr>
      </p:sp>
      <p:sp>
        <p:nvSpPr>
          <p:cNvPr id="10" name="Text 7"/>
          <p:cNvSpPr/>
          <p:nvPr/>
        </p:nvSpPr>
        <p:spPr>
          <a:xfrm>
            <a:off x="3870484" y="4266605"/>
            <a:ext cx="129540" cy="333137"/>
          </a:xfrm>
          <a:prstGeom prst="rect">
            <a:avLst/>
          </a:prstGeom>
          <a:noFill/>
          <a:ln/>
        </p:spPr>
        <p:txBody>
          <a:bodyPr wrap="none" rtlCol="0" anchor="t"/>
          <a:lstStyle/>
          <a:p>
            <a:pPr algn="ctr" indent="0" marL="0">
              <a:lnSpc>
                <a:spcPts val="2624"/>
              </a:lnSpc>
              <a:buNone/>
            </a:pPr>
            <a:r>
              <a:rPr lang="en-US" sz="2019" b="1" dirty="0">
                <a:solidFill>
                  <a:srgbClr val="FF726D"/>
                </a:solidFill>
                <a:latin typeface="Inconsolata" pitchFamily="34" charset="0"/>
                <a:ea typeface="Inconsolata" pitchFamily="34" charset="-122"/>
                <a:cs typeface="Inconsolata" pitchFamily="34" charset="-120"/>
              </a:rPr>
              <a:t>1</a:t>
            </a:r>
            <a:endParaRPr lang="en-US" sz="2019" dirty="0"/>
          </a:p>
        </p:txBody>
      </p:sp>
      <p:sp>
        <p:nvSpPr>
          <p:cNvPr id="11" name="Text 8"/>
          <p:cNvSpPr/>
          <p:nvPr/>
        </p:nvSpPr>
        <p:spPr>
          <a:xfrm>
            <a:off x="2948464" y="5202317"/>
            <a:ext cx="1973580" cy="277654"/>
          </a:xfrm>
          <a:prstGeom prst="rect">
            <a:avLst/>
          </a:prstGeom>
          <a:noFill/>
          <a:ln/>
        </p:spPr>
        <p:txBody>
          <a:bodyPr wrap="none" rtlCol="0" anchor="t"/>
          <a:lstStyle/>
          <a:p>
            <a:pPr algn="ctr" indent="0" marL="0">
              <a:lnSpc>
                <a:spcPts val="2187"/>
              </a:lnSpc>
              <a:buNone/>
            </a:pPr>
            <a:r>
              <a:rPr lang="en-US" sz="1682" b="1" dirty="0">
                <a:solidFill>
                  <a:srgbClr val="FF726D"/>
                </a:solidFill>
                <a:latin typeface="Inconsolata" pitchFamily="34" charset="0"/>
                <a:ea typeface="Inconsolata" pitchFamily="34" charset="-122"/>
                <a:cs typeface="Inconsolata" pitchFamily="34" charset="-120"/>
              </a:rPr>
              <a:t>Time Complexity </a:t>
            </a:r>
            <a:pPr algn="ctr" indent="0" marL="0">
              <a:lnSpc>
                <a:spcPts val="2187"/>
              </a:lnSpc>
              <a:buNone/>
            </a:pPr>
            <a:r>
              <a:rPr lang="en-US" sz="1682" b="1" dirty="0">
                <a:solidFill>
                  <a:srgbClr val="000000"/>
                </a:solidFill>
                <a:latin typeface="Inconsolata" pitchFamily="34" charset="0"/>
                <a:ea typeface="Inconsolata" pitchFamily="34" charset="-122"/>
                <a:cs typeface="Inconsolata" pitchFamily="34" charset="-120"/>
              </a:rPr>
              <a:t>⏱️</a:t>
            </a:r>
            <a:endParaRPr lang="en-US" sz="1682" dirty="0"/>
          </a:p>
        </p:txBody>
      </p:sp>
      <p:sp>
        <p:nvSpPr>
          <p:cNvPr id="12" name="Text 9"/>
          <p:cNvSpPr/>
          <p:nvPr/>
        </p:nvSpPr>
        <p:spPr>
          <a:xfrm>
            <a:off x="811768" y="5650825"/>
            <a:ext cx="6247090" cy="307658"/>
          </a:xfrm>
          <a:prstGeom prst="rect">
            <a:avLst/>
          </a:prstGeom>
          <a:noFill/>
          <a:ln/>
        </p:spPr>
        <p:txBody>
          <a:bodyPr wrap="none" rtlCol="0" anchor="t"/>
          <a:lstStyle/>
          <a:p>
            <a:pPr algn="ctr" indent="0" marL="0">
              <a:lnSpc>
                <a:spcPts val="2423"/>
              </a:lnSpc>
              <a:buNone/>
            </a:pPr>
            <a:r>
              <a:rPr lang="en-US" sz="1346" dirty="0">
                <a:solidFill>
                  <a:srgbClr val="DAD1E6"/>
                </a:solidFill>
                <a:latin typeface="Fira Sans" pitchFamily="34" charset="0"/>
                <a:ea typeface="Fira Sans" pitchFamily="34" charset="-122"/>
                <a:cs typeface="Fira Sans" pitchFamily="34" charset="-120"/>
              </a:rPr>
              <a:t>order_food() , view_order(), change_order(): </a:t>
            </a:r>
            <a:pPr algn="ctr" indent="0" marL="0">
              <a:lnSpc>
                <a:spcPts val="2423"/>
              </a:lnSpc>
              <a:buNone/>
            </a:pPr>
            <a:r>
              <a:rPr lang="en-US" sz="1346" b="1" dirty="0">
                <a:solidFill>
                  <a:srgbClr val="DAD1E6"/>
                </a:solidFill>
                <a:latin typeface="Fira Sans" pitchFamily="34" charset="0"/>
                <a:ea typeface="Fira Sans" pitchFamily="34" charset="-122"/>
                <a:cs typeface="Fira Sans" pitchFamily="34" charset="-120"/>
              </a:rPr>
              <a:t>O(1)</a:t>
            </a:r>
            <a:endParaRPr lang="en-US" sz="1346" dirty="0"/>
          </a:p>
        </p:txBody>
      </p:sp>
      <p:sp>
        <p:nvSpPr>
          <p:cNvPr id="13" name="Text 10"/>
          <p:cNvSpPr/>
          <p:nvPr/>
        </p:nvSpPr>
        <p:spPr>
          <a:xfrm>
            <a:off x="811768" y="6129338"/>
            <a:ext cx="6247090" cy="307658"/>
          </a:xfrm>
          <a:prstGeom prst="rect">
            <a:avLst/>
          </a:prstGeom>
          <a:noFill/>
          <a:ln/>
        </p:spPr>
        <p:txBody>
          <a:bodyPr wrap="none" rtlCol="0" anchor="t"/>
          <a:lstStyle/>
          <a:p>
            <a:pPr algn="ctr" indent="0" marL="0">
              <a:lnSpc>
                <a:spcPts val="2423"/>
              </a:lnSpc>
              <a:buNone/>
            </a:pPr>
            <a:r>
              <a:rPr lang="en-US" sz="1346" dirty="0">
                <a:solidFill>
                  <a:srgbClr val="DAD1E6"/>
                </a:solidFill>
                <a:latin typeface="Fira Sans" pitchFamily="34" charset="0"/>
                <a:ea typeface="Fira Sans" pitchFamily="34" charset="-122"/>
                <a:cs typeface="Fira Sans" pitchFamily="34" charset="-120"/>
              </a:rPr>
              <a:t>cancel_order():   </a:t>
            </a:r>
            <a:pPr algn="ctr" indent="0" marL="0">
              <a:lnSpc>
                <a:spcPts val="2423"/>
              </a:lnSpc>
              <a:buNone/>
            </a:pPr>
            <a:r>
              <a:rPr lang="en-US" sz="1346" b="1" dirty="0">
                <a:solidFill>
                  <a:srgbClr val="DAD1E6"/>
                </a:solidFill>
                <a:latin typeface="Fira Sans" pitchFamily="34" charset="0"/>
                <a:ea typeface="Fira Sans" pitchFamily="34" charset="-122"/>
                <a:cs typeface="Fira Sans" pitchFamily="34" charset="-120"/>
              </a:rPr>
              <a:t>O(N)</a:t>
            </a:r>
            <a:endParaRPr lang="en-US" sz="1346" dirty="0"/>
          </a:p>
        </p:txBody>
      </p:sp>
      <p:sp>
        <p:nvSpPr>
          <p:cNvPr id="14" name="Text 11"/>
          <p:cNvSpPr/>
          <p:nvPr/>
        </p:nvSpPr>
        <p:spPr>
          <a:xfrm>
            <a:off x="811768" y="6607850"/>
            <a:ext cx="6247090" cy="307658"/>
          </a:xfrm>
          <a:prstGeom prst="rect">
            <a:avLst/>
          </a:prstGeom>
          <a:noFill/>
          <a:ln/>
        </p:spPr>
        <p:txBody>
          <a:bodyPr wrap="none" rtlCol="0" anchor="t"/>
          <a:lstStyle/>
          <a:p>
            <a:pPr algn="ctr" indent="0" marL="0">
              <a:lnSpc>
                <a:spcPts val="2423"/>
              </a:lnSpc>
              <a:buNone/>
            </a:pPr>
            <a:r>
              <a:rPr lang="en-US" sz="1346" dirty="0">
                <a:solidFill>
                  <a:srgbClr val="DAD1E6"/>
                </a:solidFill>
                <a:latin typeface="Fira Sans" pitchFamily="34" charset="0"/>
                <a:ea typeface="Fira Sans" pitchFamily="34" charset="-122"/>
                <a:cs typeface="Fira Sans" pitchFamily="34" charset="-120"/>
              </a:rPr>
              <a:t>deliver_orders():    </a:t>
            </a:r>
            <a:pPr algn="ctr" indent="0" marL="0">
              <a:lnSpc>
                <a:spcPts val="2423"/>
              </a:lnSpc>
              <a:buNone/>
            </a:pPr>
            <a:r>
              <a:rPr lang="en-US" sz="1346" b="1" dirty="0">
                <a:solidFill>
                  <a:srgbClr val="DAD1E6"/>
                </a:solidFill>
                <a:latin typeface="Fira Sans" pitchFamily="34" charset="0"/>
                <a:ea typeface="Fira Sans" pitchFamily="34" charset="-122"/>
                <a:cs typeface="Fira Sans" pitchFamily="34" charset="-120"/>
              </a:rPr>
              <a:t>O(N*(V+E))</a:t>
            </a:r>
            <a:endParaRPr lang="en-US" sz="1346" dirty="0"/>
          </a:p>
        </p:txBody>
      </p:sp>
      <p:sp>
        <p:nvSpPr>
          <p:cNvPr id="15" name="Shape 12"/>
          <p:cNvSpPr/>
          <p:nvPr/>
        </p:nvSpPr>
        <p:spPr>
          <a:xfrm>
            <a:off x="7307461" y="5389245"/>
            <a:ext cx="15240" cy="777597"/>
          </a:xfrm>
          <a:prstGeom prst="rect">
            <a:avLst/>
          </a:prstGeom>
          <a:solidFill>
            <a:srgbClr val="FF6680"/>
          </a:solidFill>
          <a:ln/>
        </p:spPr>
      </p:sp>
      <p:sp>
        <p:nvSpPr>
          <p:cNvPr id="16" name="Shape 13"/>
          <p:cNvSpPr/>
          <p:nvPr/>
        </p:nvSpPr>
        <p:spPr>
          <a:xfrm>
            <a:off x="7065169" y="5916930"/>
            <a:ext cx="499943" cy="499943"/>
          </a:xfrm>
          <a:prstGeom prst="roundRect">
            <a:avLst>
              <a:gd name="adj" fmla="val 13333"/>
            </a:avLst>
          </a:prstGeom>
          <a:solidFill>
            <a:srgbClr val="312140"/>
          </a:solidFill>
          <a:ln/>
        </p:spPr>
      </p:sp>
      <p:sp>
        <p:nvSpPr>
          <p:cNvPr id="17" name="Text 14"/>
          <p:cNvSpPr/>
          <p:nvPr/>
        </p:nvSpPr>
        <p:spPr>
          <a:xfrm>
            <a:off x="7250311" y="4266605"/>
            <a:ext cx="129540" cy="333137"/>
          </a:xfrm>
          <a:prstGeom prst="rect">
            <a:avLst/>
          </a:prstGeom>
          <a:noFill/>
          <a:ln/>
        </p:spPr>
        <p:txBody>
          <a:bodyPr wrap="none" rtlCol="0" anchor="t"/>
          <a:lstStyle/>
          <a:p>
            <a:pPr algn="ctr" indent="0" marL="0">
              <a:lnSpc>
                <a:spcPts val="2624"/>
              </a:lnSpc>
              <a:buNone/>
            </a:pPr>
            <a:r>
              <a:rPr lang="en-US" sz="2019" b="1" dirty="0">
                <a:solidFill>
                  <a:srgbClr val="FF726D"/>
                </a:solidFill>
                <a:latin typeface="Inconsolata" pitchFamily="34" charset="0"/>
                <a:ea typeface="Inconsolata" pitchFamily="34" charset="-122"/>
                <a:cs typeface="Inconsolata" pitchFamily="34" charset="-120"/>
              </a:rPr>
              <a:t>2</a:t>
            </a:r>
            <a:endParaRPr lang="en-US" sz="2019" dirty="0"/>
          </a:p>
        </p:txBody>
      </p:sp>
      <p:sp>
        <p:nvSpPr>
          <p:cNvPr id="18" name="Text 15"/>
          <p:cNvSpPr/>
          <p:nvPr/>
        </p:nvSpPr>
        <p:spPr>
          <a:xfrm>
            <a:off x="5954911" y="1591866"/>
            <a:ext cx="2720340" cy="277654"/>
          </a:xfrm>
          <a:prstGeom prst="rect">
            <a:avLst/>
          </a:prstGeom>
          <a:noFill/>
          <a:ln/>
        </p:spPr>
        <p:txBody>
          <a:bodyPr wrap="none" rtlCol="0" anchor="t"/>
          <a:lstStyle/>
          <a:p>
            <a:pPr algn="ctr" indent="0" marL="0">
              <a:lnSpc>
                <a:spcPts val="2187"/>
              </a:lnSpc>
              <a:buNone/>
            </a:pPr>
            <a:r>
              <a:rPr lang="en-US" sz="1682" b="1" dirty="0">
                <a:solidFill>
                  <a:srgbClr val="FF726D"/>
                </a:solidFill>
                <a:latin typeface="Inconsolata" pitchFamily="34" charset="0"/>
                <a:ea typeface="Inconsolata" pitchFamily="34" charset="-122"/>
                <a:cs typeface="Inconsolata" pitchFamily="34" charset="-120"/>
              </a:rPr>
              <a:t>Performance Comparison </a:t>
            </a:r>
            <a:pPr algn="ctr" indent="0" marL="0">
              <a:lnSpc>
                <a:spcPts val="2187"/>
              </a:lnSpc>
              <a:buNone/>
            </a:pPr>
            <a:r>
              <a:rPr lang="en-US" sz="1682" b="1" dirty="0">
                <a:solidFill>
                  <a:srgbClr val="000000"/>
                </a:solidFill>
                <a:latin typeface="Inconsolata" pitchFamily="34" charset="0"/>
                <a:ea typeface="Inconsolata" pitchFamily="34" charset="-122"/>
                <a:cs typeface="Inconsolata" pitchFamily="34" charset="-120"/>
              </a:rPr>
              <a:t>📊</a:t>
            </a:r>
            <a:endParaRPr lang="en-US" sz="1682" dirty="0"/>
          </a:p>
        </p:txBody>
      </p:sp>
      <p:sp>
        <p:nvSpPr>
          <p:cNvPr id="19" name="Text 16"/>
          <p:cNvSpPr/>
          <p:nvPr/>
        </p:nvSpPr>
        <p:spPr>
          <a:xfrm>
            <a:off x="4464963" y="2040374"/>
            <a:ext cx="5973723" cy="615315"/>
          </a:xfrm>
          <a:prstGeom prst="rect">
            <a:avLst/>
          </a:prstGeom>
          <a:noFill/>
          <a:ln/>
        </p:spPr>
        <p:txBody>
          <a:bodyPr wrap="square" rtlCol="0" anchor="t"/>
          <a:lstStyle/>
          <a:p>
            <a:pPr algn="l" marL="342900" indent="-342900">
              <a:lnSpc>
                <a:spcPts val="2423"/>
              </a:lnSpc>
              <a:buSzPct val="100000"/>
              <a:buFont typeface="+mj-lt"/>
              <a:buAutoNum type="arabicPeriod" startAt="1"/>
            </a:pPr>
            <a:r>
              <a:rPr lang="en-US" sz="1346" dirty="0">
                <a:solidFill>
                  <a:srgbClr val="DAD1E6"/>
                </a:solidFill>
                <a:latin typeface="Fira Sans" pitchFamily="34" charset="0"/>
                <a:ea typeface="Fira Sans" pitchFamily="34" charset="-122"/>
                <a:cs typeface="Fira Sans" pitchFamily="34" charset="-120"/>
              </a:rPr>
              <a:t>Using a separate queue for the delivery queue has comparable enqueue and dequeue time complexity but will lack efficient shortest path calculations.</a:t>
            </a:r>
            <a:endParaRPr lang="en-US" sz="1346" dirty="0"/>
          </a:p>
        </p:txBody>
      </p:sp>
      <p:sp>
        <p:nvSpPr>
          <p:cNvPr id="20" name="Text 17"/>
          <p:cNvSpPr/>
          <p:nvPr/>
        </p:nvSpPr>
        <p:spPr>
          <a:xfrm>
            <a:off x="4464963" y="2741057"/>
            <a:ext cx="5973723" cy="922973"/>
          </a:xfrm>
          <a:prstGeom prst="rect">
            <a:avLst/>
          </a:prstGeom>
          <a:noFill/>
          <a:ln/>
        </p:spPr>
        <p:txBody>
          <a:bodyPr wrap="square" rtlCol="0" anchor="t"/>
          <a:lstStyle/>
          <a:p>
            <a:pPr algn="l" marL="342900" indent="-342900">
              <a:lnSpc>
                <a:spcPts val="2423"/>
              </a:lnSpc>
              <a:buSzPct val="100000"/>
              <a:buFont typeface="+mj-lt"/>
              <a:buAutoNum type="arabicPeriod" startAt="2"/>
            </a:pPr>
            <a:r>
              <a:rPr lang="en-US" sz="1346" dirty="0">
                <a:solidFill>
                  <a:srgbClr val="DAD1E6"/>
                </a:solidFill>
                <a:latin typeface="Fira Sans" pitchFamily="34" charset="0"/>
                <a:ea typeface="Fira Sans" pitchFamily="34" charset="-122"/>
                <a:cs typeface="Fira Sans" pitchFamily="34" charset="-120"/>
              </a:rPr>
              <a:t>Utilising a separate graph data structure allows efficient shortest path calculations but requires additional data structures for order and queue management.</a:t>
            </a:r>
            <a:endParaRPr lang="en-US" sz="1346" dirty="0"/>
          </a:p>
        </p:txBody>
      </p:sp>
      <p:sp>
        <p:nvSpPr>
          <p:cNvPr id="21" name="Shape 18"/>
          <p:cNvSpPr/>
          <p:nvPr/>
        </p:nvSpPr>
        <p:spPr>
          <a:xfrm>
            <a:off x="10604063" y="6166783"/>
            <a:ext cx="15240" cy="777597"/>
          </a:xfrm>
          <a:prstGeom prst="rect">
            <a:avLst/>
          </a:prstGeom>
          <a:solidFill>
            <a:srgbClr val="FF6680"/>
          </a:solidFill>
          <a:ln/>
        </p:spPr>
      </p:sp>
      <p:sp>
        <p:nvSpPr>
          <p:cNvPr id="22" name="Shape 19"/>
          <p:cNvSpPr/>
          <p:nvPr/>
        </p:nvSpPr>
        <p:spPr>
          <a:xfrm>
            <a:off x="10361771" y="5916870"/>
            <a:ext cx="499943" cy="499943"/>
          </a:xfrm>
          <a:prstGeom prst="roundRect">
            <a:avLst>
              <a:gd name="adj" fmla="val 13333"/>
            </a:avLst>
          </a:prstGeom>
          <a:solidFill>
            <a:srgbClr val="312140"/>
          </a:solidFill>
          <a:ln/>
        </p:spPr>
      </p:sp>
      <p:sp>
        <p:nvSpPr>
          <p:cNvPr id="23" name="Text 20"/>
          <p:cNvSpPr/>
          <p:nvPr/>
        </p:nvSpPr>
        <p:spPr>
          <a:xfrm>
            <a:off x="10630257" y="4266664"/>
            <a:ext cx="129540" cy="333137"/>
          </a:xfrm>
          <a:prstGeom prst="rect">
            <a:avLst/>
          </a:prstGeom>
          <a:noFill/>
          <a:ln/>
        </p:spPr>
        <p:txBody>
          <a:bodyPr wrap="none" rtlCol="0" anchor="t"/>
          <a:lstStyle/>
          <a:p>
            <a:pPr algn="ctr" indent="0" marL="0">
              <a:lnSpc>
                <a:spcPts val="2624"/>
              </a:lnSpc>
              <a:buNone/>
            </a:pPr>
            <a:r>
              <a:rPr lang="en-US" sz="2019" b="1" dirty="0">
                <a:solidFill>
                  <a:srgbClr val="FF726D"/>
                </a:solidFill>
                <a:latin typeface="Inconsolata" pitchFamily="34" charset="0"/>
                <a:ea typeface="Inconsolata" pitchFamily="34" charset="-122"/>
                <a:cs typeface="Inconsolata" pitchFamily="34" charset="-120"/>
              </a:rPr>
              <a:t>3</a:t>
            </a:r>
            <a:endParaRPr lang="en-US" sz="2019" dirty="0"/>
          </a:p>
        </p:txBody>
      </p:sp>
      <p:sp>
        <p:nvSpPr>
          <p:cNvPr id="24" name="Text 21"/>
          <p:cNvSpPr/>
          <p:nvPr/>
        </p:nvSpPr>
        <p:spPr>
          <a:xfrm>
            <a:off x="9658707" y="5202317"/>
            <a:ext cx="2072640" cy="333137"/>
          </a:xfrm>
          <a:prstGeom prst="rect">
            <a:avLst/>
          </a:prstGeom>
          <a:noFill/>
          <a:ln/>
        </p:spPr>
        <p:txBody>
          <a:bodyPr wrap="none" rtlCol="0" anchor="t"/>
          <a:lstStyle/>
          <a:p>
            <a:pPr algn="ctr" indent="0" marL="0">
              <a:lnSpc>
                <a:spcPts val="2624"/>
              </a:lnSpc>
              <a:buNone/>
            </a:pPr>
            <a:r>
              <a:rPr lang="en-US" sz="2019" b="1" dirty="0">
                <a:solidFill>
                  <a:srgbClr val="FF726D"/>
                </a:solidFill>
                <a:latin typeface="Inconsolata" pitchFamily="34" charset="0"/>
                <a:ea typeface="Inconsolata" pitchFamily="34" charset="-122"/>
                <a:cs typeface="Inconsolata" pitchFamily="34" charset="-120"/>
              </a:rPr>
              <a:t>Space Complexity</a:t>
            </a:r>
            <a:endParaRPr lang="en-US" sz="2019" dirty="0"/>
          </a:p>
        </p:txBody>
      </p:sp>
      <p:sp>
        <p:nvSpPr>
          <p:cNvPr id="25" name="Text 22"/>
          <p:cNvSpPr/>
          <p:nvPr/>
        </p:nvSpPr>
        <p:spPr>
          <a:xfrm>
            <a:off x="7571423" y="5706308"/>
            <a:ext cx="6247209" cy="307658"/>
          </a:xfrm>
          <a:prstGeom prst="rect">
            <a:avLst/>
          </a:prstGeom>
          <a:noFill/>
          <a:ln/>
        </p:spPr>
        <p:txBody>
          <a:bodyPr wrap="none" rtlCol="0" anchor="t"/>
          <a:lstStyle/>
          <a:p>
            <a:pPr algn="ctr" indent="0" marL="0">
              <a:lnSpc>
                <a:spcPts val="2423"/>
              </a:lnSpc>
              <a:buNone/>
            </a:pPr>
            <a:r>
              <a:rPr lang="en-US" sz="1346" dirty="0">
                <a:solidFill>
                  <a:srgbClr val="DAD1E6"/>
                </a:solidFill>
                <a:latin typeface="Fira Sans" pitchFamily="34" charset="0"/>
                <a:ea typeface="Fira Sans" pitchFamily="34" charset="-122"/>
                <a:cs typeface="Fira Sans" pitchFamily="34" charset="-120"/>
              </a:rPr>
              <a:t>orders : </a:t>
            </a:r>
            <a:pPr algn="ctr" indent="0" marL="0">
              <a:lnSpc>
                <a:spcPts val="2423"/>
              </a:lnSpc>
              <a:buNone/>
            </a:pPr>
            <a:r>
              <a:rPr lang="en-US" sz="1346" b="1" dirty="0">
                <a:solidFill>
                  <a:srgbClr val="DAD1E6"/>
                </a:solidFill>
                <a:latin typeface="Fira Sans" pitchFamily="34" charset="0"/>
                <a:ea typeface="Fira Sans" pitchFamily="34" charset="-122"/>
                <a:cs typeface="Fira Sans" pitchFamily="34" charset="-120"/>
              </a:rPr>
              <a:t>O(N)</a:t>
            </a:r>
            <a:endParaRPr lang="en-US" sz="1346" dirty="0"/>
          </a:p>
        </p:txBody>
      </p:sp>
      <p:sp>
        <p:nvSpPr>
          <p:cNvPr id="26" name="Text 23"/>
          <p:cNvSpPr/>
          <p:nvPr/>
        </p:nvSpPr>
        <p:spPr>
          <a:xfrm>
            <a:off x="7571423" y="6184821"/>
            <a:ext cx="6247209" cy="307658"/>
          </a:xfrm>
          <a:prstGeom prst="rect">
            <a:avLst/>
          </a:prstGeom>
          <a:noFill/>
          <a:ln/>
        </p:spPr>
        <p:txBody>
          <a:bodyPr wrap="none" rtlCol="0" anchor="t"/>
          <a:lstStyle/>
          <a:p>
            <a:pPr algn="ctr" indent="0" marL="0">
              <a:lnSpc>
                <a:spcPts val="2423"/>
              </a:lnSpc>
              <a:buNone/>
            </a:pPr>
            <a:r>
              <a:rPr lang="en-US" sz="1346" dirty="0">
                <a:solidFill>
                  <a:srgbClr val="DAD1E6"/>
                </a:solidFill>
                <a:latin typeface="Fira Sans" pitchFamily="34" charset="0"/>
                <a:ea typeface="Fira Sans" pitchFamily="34" charset="-122"/>
                <a:cs typeface="Fira Sans" pitchFamily="34" charset="-120"/>
              </a:rPr>
              <a:t>delivery_queue (queue): </a:t>
            </a:r>
            <a:pPr algn="ctr" indent="0" marL="0">
              <a:lnSpc>
                <a:spcPts val="2423"/>
              </a:lnSpc>
              <a:buNone/>
            </a:pPr>
            <a:r>
              <a:rPr lang="en-US" sz="1346" b="1" dirty="0">
                <a:solidFill>
                  <a:srgbClr val="DAD1E6"/>
                </a:solidFill>
                <a:latin typeface="Fira Sans" pitchFamily="34" charset="0"/>
                <a:ea typeface="Fira Sans" pitchFamily="34" charset="-122"/>
                <a:cs typeface="Fira Sans" pitchFamily="34" charset="-120"/>
              </a:rPr>
              <a:t>O(N)</a:t>
            </a:r>
            <a:endParaRPr lang="en-US" sz="1346" dirty="0"/>
          </a:p>
        </p:txBody>
      </p:sp>
      <p:sp>
        <p:nvSpPr>
          <p:cNvPr id="27" name="Text 24"/>
          <p:cNvSpPr/>
          <p:nvPr/>
        </p:nvSpPr>
        <p:spPr>
          <a:xfrm>
            <a:off x="7571423" y="6663333"/>
            <a:ext cx="6247209" cy="307658"/>
          </a:xfrm>
          <a:prstGeom prst="rect">
            <a:avLst/>
          </a:prstGeom>
          <a:noFill/>
          <a:ln/>
        </p:spPr>
        <p:txBody>
          <a:bodyPr wrap="none" rtlCol="0" anchor="t"/>
          <a:lstStyle/>
          <a:p>
            <a:pPr algn="ctr" indent="0" marL="0">
              <a:lnSpc>
                <a:spcPts val="2423"/>
              </a:lnSpc>
              <a:buNone/>
            </a:pPr>
            <a:r>
              <a:rPr lang="en-US" sz="1346" dirty="0">
                <a:solidFill>
                  <a:srgbClr val="DAD1E6"/>
                </a:solidFill>
                <a:latin typeface="Fira Sans" pitchFamily="34" charset="0"/>
                <a:ea typeface="Fira Sans" pitchFamily="34" charset="-122"/>
                <a:cs typeface="Fira Sans" pitchFamily="34" charset="-120"/>
              </a:rPr>
              <a:t>‘graph’ dictionary:</a:t>
            </a:r>
            <a:pPr algn="ctr" indent="0" marL="0">
              <a:lnSpc>
                <a:spcPts val="2423"/>
              </a:lnSpc>
              <a:buNone/>
            </a:pPr>
            <a:r>
              <a:rPr lang="en-US" sz="1346" b="1" dirty="0">
                <a:solidFill>
                  <a:srgbClr val="DAD1E6"/>
                </a:solidFill>
                <a:latin typeface="Fira Sans" pitchFamily="34" charset="0"/>
                <a:ea typeface="Fira Sans" pitchFamily="34" charset="-122"/>
                <a:cs typeface="Fira Sans" pitchFamily="34" charset="-120"/>
              </a:rPr>
              <a:t> O(V + E)</a:t>
            </a:r>
            <a:endParaRPr lang="en-US" sz="1346" dirty="0"/>
          </a:p>
        </p:txBody>
      </p:sp>
      <p:sp>
        <p:nvSpPr>
          <p:cNvPr id="28" name="Text 25"/>
          <p:cNvSpPr/>
          <p:nvPr/>
        </p:nvSpPr>
        <p:spPr>
          <a:xfrm>
            <a:off x="7571423" y="7141845"/>
            <a:ext cx="6247209" cy="307658"/>
          </a:xfrm>
          <a:prstGeom prst="rect">
            <a:avLst/>
          </a:prstGeom>
          <a:noFill/>
          <a:ln/>
        </p:spPr>
        <p:txBody>
          <a:bodyPr wrap="none" rtlCol="0" anchor="t"/>
          <a:lstStyle/>
          <a:p>
            <a:pPr algn="ctr" indent="0" marL="0">
              <a:lnSpc>
                <a:spcPts val="2423"/>
              </a:lnSpc>
              <a:buNone/>
            </a:pPr>
            <a:r>
              <a:rPr lang="en-US" sz="1346" dirty="0">
                <a:solidFill>
                  <a:srgbClr val="DAD1E6"/>
                </a:solidFill>
                <a:latin typeface="Fira Sans" pitchFamily="34" charset="0"/>
                <a:ea typeface="Fira Sans" pitchFamily="34" charset="-122"/>
                <a:cs typeface="Fira Sans" pitchFamily="34" charset="-120"/>
              </a:rPr>
              <a:t>Overall : </a:t>
            </a:r>
            <a:pPr algn="ctr" indent="0" marL="0">
              <a:lnSpc>
                <a:spcPts val="2423"/>
              </a:lnSpc>
              <a:buNone/>
            </a:pPr>
            <a:r>
              <a:rPr lang="en-US" sz="1346" b="1" dirty="0">
                <a:solidFill>
                  <a:srgbClr val="DAD1E6"/>
                </a:solidFill>
                <a:latin typeface="Fira Sans" pitchFamily="34" charset="0"/>
                <a:ea typeface="Fira Sans" pitchFamily="34" charset="-122"/>
                <a:cs typeface="Fira Sans" pitchFamily="34" charset="-120"/>
              </a:rPr>
              <a:t>O(N + V + E)</a:t>
            </a:r>
            <a:endParaRPr lang="en-US" sz="1346"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2023-06-19T07:28:21Z</dcterms:created>
  <dcterms:modified xsi:type="dcterms:W3CDTF">2023-06-19T07:28:21Z</dcterms:modified>
</cp:coreProperties>
</file>